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handoutMasterIdLst>
    <p:handoutMasterId r:id="rId1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09F7-789F-486C-9789-4EEDB43B0C3C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0D802-7152-4A10-85DA-ECF4EBD080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91F36C7-3109-4856-987C-86213DCB26E8}" type="datetimeFigureOut">
              <a:rPr lang="en-US" smtClean="0"/>
              <a:t>4/4/2013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7AD415E-2EA8-4DF9-A6BD-7648F1B55E5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docid=32MJEoHhRnkQ6M&amp;tbnid=TFlgVBuHtIKCCM:&amp;ved=0CAUQjRw&amp;url=http%3A%2F%2Fblogsheesh.blogspot.com%2F2008_08_01_archive.html&amp;ei=c6FdUaSCHbPo0wGXl4DADQ&amp;bvm=bv.44770516,d.dmg&amp;psig=AFQjCNHIKkZpoUTTpBluBx02g08pVlDNmg&amp;ust=136517705967965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J.K. Carriere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667000"/>
            <a:ext cx="38862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Beware the wasp!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37442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3.bp.blogspot.com/_Ui-tGJ-vxpw/SLIKbef9MlI/AAAAAAAACjM/izHfj_RO84c/s320/Chehalem+mountains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2857500" cy="2619375"/>
          </a:xfrm>
          <a:prstGeom prst="rect">
            <a:avLst/>
          </a:prstGeom>
          <a:noFill/>
        </p:spPr>
      </p:pic>
      <p:pic>
        <p:nvPicPr>
          <p:cNvPr id="1029" name="Picture 5" descr="http://static.flickr.com/51/138426517_74fd52ec6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6576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3536"/>
            <a:ext cx="8153400" cy="965664"/>
          </a:xfrm>
        </p:spPr>
        <p:txBody>
          <a:bodyPr/>
          <a:lstStyle/>
          <a:p>
            <a:r>
              <a:rPr lang="en-US" dirty="0" smtClean="0"/>
              <a:t>History of J.K. Carriere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305800" cy="483076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Established in 1999 by Jim Prosser</a:t>
            </a:r>
          </a:p>
          <a:p>
            <a:endParaRPr lang="en-US" dirty="0" smtClean="0"/>
          </a:p>
          <a:p>
            <a:r>
              <a:rPr lang="en-US" dirty="0" smtClean="0"/>
              <a:t>The winery’s name is a combination of Jim’s grandfather’s names J.K. Prosser and Paul Carriere</a:t>
            </a:r>
          </a:p>
          <a:p>
            <a:endParaRPr lang="en-US" dirty="0" smtClean="0"/>
          </a:p>
          <a:p>
            <a:r>
              <a:rPr lang="en-US" dirty="0" smtClean="0"/>
              <a:t>Jim Prosser started off in finance and also worked in the Peace Corps</a:t>
            </a:r>
          </a:p>
          <a:p>
            <a:endParaRPr lang="en-US" dirty="0" smtClean="0"/>
          </a:p>
          <a:p>
            <a:r>
              <a:rPr lang="en-US" dirty="0" smtClean="0"/>
              <a:t>Bitten by the Pinot bug he worked with some great producers including Erath, </a:t>
            </a:r>
            <a:r>
              <a:rPr lang="en-US" dirty="0" err="1" smtClean="0"/>
              <a:t>Drouhin</a:t>
            </a:r>
            <a:r>
              <a:rPr lang="en-US" dirty="0" smtClean="0"/>
              <a:t>, Brick House and </a:t>
            </a:r>
            <a:r>
              <a:rPr lang="en-US" dirty="0" err="1" smtClean="0"/>
              <a:t>Chehalem</a:t>
            </a:r>
            <a:r>
              <a:rPr lang="en-US" dirty="0" smtClean="0"/>
              <a:t> in Oregon and </a:t>
            </a:r>
            <a:r>
              <a:rPr lang="en-US" dirty="0" err="1" smtClean="0"/>
              <a:t>Domaine</a:t>
            </a:r>
            <a:r>
              <a:rPr lang="en-US" dirty="0" smtClean="0"/>
              <a:t> Georges </a:t>
            </a:r>
            <a:r>
              <a:rPr lang="en-US" dirty="0" err="1" smtClean="0"/>
              <a:t>Roumier</a:t>
            </a:r>
            <a:r>
              <a:rPr lang="en-US" dirty="0" smtClean="0"/>
              <a:t> in Burgundy</a:t>
            </a:r>
          </a:p>
          <a:p>
            <a:endParaRPr lang="en-US" dirty="0" smtClean="0"/>
          </a:p>
          <a:p>
            <a:r>
              <a:rPr lang="en-US" dirty="0" smtClean="0"/>
              <a:t>The wines were made in a historic barn in Yamhill for the first 10 years </a:t>
            </a:r>
          </a:p>
          <a:p>
            <a:endParaRPr lang="en-US" dirty="0" smtClean="0"/>
          </a:p>
          <a:p>
            <a:r>
              <a:rPr lang="en-US" dirty="0" smtClean="0"/>
              <a:t>In 2007 he purchased 40 acres on Parrett Mountain in </a:t>
            </a:r>
            <a:r>
              <a:rPr lang="en-US" dirty="0" err="1" smtClean="0"/>
              <a:t>Chehalem</a:t>
            </a:r>
            <a:r>
              <a:rPr lang="en-US" dirty="0" smtClean="0"/>
              <a:t> Mountains AVA</a:t>
            </a:r>
          </a:p>
          <a:p>
            <a:endParaRPr lang="en-US" dirty="0" smtClean="0"/>
          </a:p>
          <a:p>
            <a:r>
              <a:rPr lang="en-US" dirty="0" smtClean="0"/>
              <a:t>First estate vineyards planted in 2009</a:t>
            </a:r>
          </a:p>
          <a:p>
            <a:endParaRPr lang="en-US" dirty="0" smtClean="0"/>
          </a:p>
          <a:p>
            <a:r>
              <a:rPr lang="en-US" dirty="0" smtClean="0"/>
              <a:t>The new winery was completed in 2009</a:t>
            </a:r>
          </a:p>
          <a:p>
            <a:endParaRPr lang="en-US" dirty="0" smtClean="0"/>
          </a:p>
          <a:p>
            <a:r>
              <a:rPr lang="en-US" dirty="0" smtClean="0"/>
              <a:t>Jim is deathly allergic to wasps…they keep trying to kill him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S:\MARKETING\Pictures\Trips\2012\Oregon Trip 6.12\JK Carriere\In the vineyard at 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066800"/>
            <a:ext cx="3200400" cy="4284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516" name="Picture 4" descr="https://encrypted-tbn0.gstatic.com/images?q=tbn:ANd9GcQlLrHQF-yQ5n2LBXlmUkIXxTpBfQfBdCztlNxXx-PhMAPR7yU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3684319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22" name="Picture 10" descr="http://www.jkcarriere.com/fileserver/images.ashx?t=photo&amp;i=img_2001.jpg&amp;h=350&amp;c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67200"/>
            <a:ext cx="4096512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White Pinot Noir Glass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95800" cy="452628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From </a:t>
            </a:r>
            <a:r>
              <a:rPr lang="en-US" dirty="0" smtClean="0"/>
              <a:t>Temperance Hill’s 31-year-old Flat Block, Rocky Slope, and Triangle </a:t>
            </a:r>
            <a:r>
              <a:rPr lang="en-US" dirty="0" smtClean="0"/>
              <a:t>Block</a:t>
            </a:r>
          </a:p>
          <a:p>
            <a:endParaRPr lang="en-US" dirty="0" smtClean="0"/>
          </a:p>
          <a:p>
            <a:r>
              <a:rPr lang="en-US" dirty="0" smtClean="0"/>
              <a:t>Whole </a:t>
            </a:r>
            <a:r>
              <a:rPr lang="en-US" dirty="0" smtClean="0"/>
              <a:t>cluster pressed Pinot </a:t>
            </a:r>
            <a:r>
              <a:rPr lang="en-US" dirty="0" smtClean="0"/>
              <a:t>Noir</a:t>
            </a:r>
          </a:p>
          <a:p>
            <a:endParaRPr lang="en-US" dirty="0" smtClean="0"/>
          </a:p>
          <a:p>
            <a:r>
              <a:rPr lang="en-US" dirty="0" smtClean="0"/>
              <a:t>Barrel </a:t>
            </a:r>
            <a:r>
              <a:rPr lang="en-US" dirty="0" smtClean="0"/>
              <a:t>fermented to absolute dry using a long, slow, </a:t>
            </a:r>
            <a:r>
              <a:rPr lang="en-US" dirty="0" smtClean="0"/>
              <a:t>low-temperature</a:t>
            </a:r>
          </a:p>
          <a:p>
            <a:endParaRPr lang="en-US" dirty="0" smtClean="0"/>
          </a:p>
          <a:p>
            <a:r>
              <a:rPr lang="en-US" dirty="0" smtClean="0"/>
              <a:t>100% wild-yeast </a:t>
            </a:r>
            <a:r>
              <a:rPr lang="en-US" dirty="0" smtClean="0"/>
              <a:t>regimen to promote vineyard characters and preserve fleeting fruit esters. </a:t>
            </a:r>
          </a:p>
          <a:p>
            <a:endParaRPr lang="en-US" dirty="0" smtClean="0"/>
          </a:p>
          <a:p>
            <a:r>
              <a:rPr lang="en-US" dirty="0" smtClean="0"/>
              <a:t>Chardonnay </a:t>
            </a:r>
            <a:r>
              <a:rPr lang="en-US" dirty="0" smtClean="0"/>
              <a:t>lees are added mimicking Champagne methodologies from 100 years ago to strip color and broaden an earthy </a:t>
            </a:r>
            <a:r>
              <a:rPr lang="en-US" dirty="0" smtClean="0"/>
              <a:t>mid-palate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wine is similar to a rosé Champagne without the bubbles.</a:t>
            </a:r>
            <a:endParaRPr lang="en-US" dirty="0"/>
          </a:p>
        </p:txBody>
      </p:sp>
      <p:pic>
        <p:nvPicPr>
          <p:cNvPr id="65537" name="Picture 1" descr="S:\MARKETING\Labels\USA\IJKL\JK Carriere\Website Labels\OJK0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51155"/>
            <a:ext cx="3294442" cy="3592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Pinot Noir </a:t>
            </a:r>
            <a:r>
              <a:rPr lang="en-US" dirty="0" err="1" smtClean="0"/>
              <a:t>Provacateur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114800" cy="4602163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 A blend of four vineyards, </a:t>
            </a:r>
            <a:endParaRPr lang="en-US" dirty="0" smtClean="0"/>
          </a:p>
          <a:p>
            <a:pPr lvl="1"/>
            <a:r>
              <a:rPr lang="en-US" dirty="0" smtClean="0"/>
              <a:t>Black </a:t>
            </a:r>
            <a:r>
              <a:rPr lang="en-US" dirty="0" smtClean="0"/>
              <a:t>Walnut (8 </a:t>
            </a:r>
            <a:r>
              <a:rPr lang="en-US" dirty="0" smtClean="0"/>
              <a:t>years)</a:t>
            </a:r>
          </a:p>
          <a:p>
            <a:pPr lvl="1"/>
            <a:r>
              <a:rPr lang="en-US" dirty="0" smtClean="0"/>
              <a:t>Louis </a:t>
            </a:r>
            <a:r>
              <a:rPr lang="en-US" dirty="0" smtClean="0"/>
              <a:t>Vineyard (7 </a:t>
            </a:r>
            <a:r>
              <a:rPr lang="en-US" dirty="0" smtClean="0"/>
              <a:t>years)</a:t>
            </a:r>
          </a:p>
          <a:p>
            <a:pPr lvl="1"/>
            <a:r>
              <a:rPr lang="en-US" dirty="0" smtClean="0"/>
              <a:t>Anderson </a:t>
            </a:r>
            <a:r>
              <a:rPr lang="en-US" dirty="0" smtClean="0"/>
              <a:t>Family (21 </a:t>
            </a:r>
            <a:r>
              <a:rPr lang="en-US" dirty="0" smtClean="0"/>
              <a:t>years)</a:t>
            </a:r>
          </a:p>
          <a:p>
            <a:pPr lvl="1"/>
            <a:r>
              <a:rPr lang="en-US" dirty="0" smtClean="0"/>
              <a:t>Brooks </a:t>
            </a:r>
            <a:r>
              <a:rPr lang="en-US" dirty="0" smtClean="0"/>
              <a:t>Estate/</a:t>
            </a:r>
            <a:r>
              <a:rPr lang="en-US" dirty="0" err="1" smtClean="0"/>
              <a:t>Eola</a:t>
            </a:r>
            <a:r>
              <a:rPr lang="en-US" dirty="0" smtClean="0"/>
              <a:t> Hills (13 years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Small-lot wild yeast fermentations in open-top stainless steel tanks</a:t>
            </a:r>
          </a:p>
          <a:p>
            <a:endParaRPr lang="en-US" dirty="0" smtClean="0"/>
          </a:p>
          <a:p>
            <a:r>
              <a:rPr lang="en-US" dirty="0" smtClean="0"/>
              <a:t>Limited pre-ferment maceration</a:t>
            </a:r>
          </a:p>
          <a:p>
            <a:endParaRPr lang="en-US" dirty="0" smtClean="0"/>
          </a:p>
          <a:p>
            <a:r>
              <a:rPr lang="en-US" dirty="0" smtClean="0"/>
              <a:t>100</a:t>
            </a:r>
            <a:r>
              <a:rPr lang="en-US" dirty="0" smtClean="0"/>
              <a:t>% barrel aged for 17 months in French oak, 19% new, 21% one year, 19% two year, 41% </a:t>
            </a:r>
            <a:r>
              <a:rPr lang="en-US" dirty="0" smtClean="0"/>
              <a:t>older</a:t>
            </a:r>
          </a:p>
          <a:p>
            <a:endParaRPr lang="en-US" dirty="0" smtClean="0"/>
          </a:p>
          <a:p>
            <a:r>
              <a:rPr lang="en-US" dirty="0" smtClean="0"/>
              <a:t>Racked </a:t>
            </a:r>
            <a:r>
              <a:rPr lang="en-US" dirty="0" smtClean="0"/>
              <a:t>and bottled, </a:t>
            </a:r>
            <a:r>
              <a:rPr lang="en-US" dirty="0" err="1" smtClean="0"/>
              <a:t>unfined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05000"/>
            <a:ext cx="33718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Pinot Noir </a:t>
            </a:r>
            <a:r>
              <a:rPr lang="en-US" dirty="0" err="1" smtClean="0"/>
              <a:t>Vespidae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2672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flagship wine of J.K Carriere</a:t>
            </a:r>
          </a:p>
          <a:p>
            <a:endParaRPr lang="en-US" dirty="0" smtClean="0"/>
          </a:p>
          <a:p>
            <a:r>
              <a:rPr lang="en-US" dirty="0" smtClean="0"/>
              <a:t>Vineyards</a:t>
            </a:r>
          </a:p>
          <a:p>
            <a:pPr lvl="1"/>
            <a:r>
              <a:rPr lang="en-US" dirty="0" smtClean="0"/>
              <a:t>Shea Vineyard (13 years) contributed ripe dark fruit</a:t>
            </a:r>
          </a:p>
          <a:p>
            <a:pPr lvl="1"/>
            <a:r>
              <a:rPr lang="en-US" dirty="0" smtClean="0"/>
              <a:t>Temperance Hill (31 years) brought old-vine complexity</a:t>
            </a:r>
          </a:p>
          <a:p>
            <a:pPr lvl="1"/>
            <a:r>
              <a:rPr lang="en-US" dirty="0" smtClean="0"/>
              <a:t>Black Walnut (8 years) added sweet earth </a:t>
            </a:r>
          </a:p>
          <a:p>
            <a:pPr lvl="1"/>
            <a:r>
              <a:rPr lang="en-US" dirty="0" smtClean="0"/>
              <a:t>Anderson Family (20 years) supplied hi-tone and spice </a:t>
            </a:r>
            <a:r>
              <a:rPr lang="en-US" dirty="0" smtClean="0"/>
              <a:t>Six- </a:t>
            </a:r>
            <a:r>
              <a:rPr lang="en-US" dirty="0" smtClean="0"/>
              <a:t>to eight-barrel-lot, wild-yeast fermentations in stainless </a:t>
            </a:r>
            <a:r>
              <a:rPr lang="en-US" dirty="0" smtClean="0"/>
              <a:t>steel</a:t>
            </a:r>
          </a:p>
          <a:p>
            <a:endParaRPr lang="en-US" dirty="0" smtClean="0"/>
          </a:p>
          <a:p>
            <a:r>
              <a:rPr lang="en-US" dirty="0" smtClean="0"/>
              <a:t>100</a:t>
            </a:r>
            <a:r>
              <a:rPr lang="en-US" dirty="0" smtClean="0"/>
              <a:t>% barrel aged for 18 months (31% new, 26% one year, 43% three year or </a:t>
            </a:r>
            <a:r>
              <a:rPr lang="en-US" dirty="0" smtClean="0"/>
              <a:t>older)</a:t>
            </a:r>
          </a:p>
          <a:p>
            <a:endParaRPr lang="en-US" dirty="0" smtClean="0"/>
          </a:p>
          <a:p>
            <a:r>
              <a:rPr lang="en-US" dirty="0" smtClean="0"/>
              <a:t>Bottled </a:t>
            </a:r>
            <a:r>
              <a:rPr lang="en-US" dirty="0" err="1" smtClean="0"/>
              <a:t>unfined</a:t>
            </a:r>
            <a:r>
              <a:rPr lang="en-US" dirty="0" smtClean="0"/>
              <a:t> and </a:t>
            </a:r>
            <a:r>
              <a:rPr lang="en-US" dirty="0" smtClean="0"/>
              <a:t>unfiltered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791 cases produced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057400"/>
            <a:ext cx="356156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Pinot Noir Anderson Family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4495800" cy="452628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steep and rocky South Block of Anderson Family Vineyards is dry-farmed 20-year-old Dijon 115 clone Pinot </a:t>
            </a:r>
            <a:r>
              <a:rPr lang="en-US" dirty="0" smtClean="0"/>
              <a:t>noir</a:t>
            </a:r>
          </a:p>
          <a:p>
            <a:endParaRPr lang="en-US" dirty="0" smtClean="0"/>
          </a:p>
          <a:p>
            <a:r>
              <a:rPr lang="en-US" dirty="0" smtClean="0"/>
              <a:t>S</a:t>
            </a:r>
            <a:r>
              <a:rPr lang="en-US" dirty="0" smtClean="0"/>
              <a:t>ome </a:t>
            </a:r>
            <a:r>
              <a:rPr lang="en-US" dirty="0" smtClean="0"/>
              <a:t>of the oldest Dijon clone Pinot noir in </a:t>
            </a:r>
            <a:r>
              <a:rPr lang="en-US" dirty="0" smtClean="0"/>
              <a:t>Oregon</a:t>
            </a:r>
          </a:p>
          <a:p>
            <a:endParaRPr lang="en-US" dirty="0" smtClean="0"/>
          </a:p>
          <a:p>
            <a:r>
              <a:rPr lang="en-US" dirty="0" smtClean="0"/>
              <a:t> Anderson Family Vineyard sets </a:t>
            </a:r>
            <a:r>
              <a:rPr lang="en-US" dirty="0" smtClean="0"/>
              <a:t>very small berries </a:t>
            </a:r>
            <a:r>
              <a:rPr lang="en-US" dirty="0" smtClean="0"/>
              <a:t>lending concentration without weight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 smtClean="0"/>
              <a:t>the more elegant end of the spectrum </a:t>
            </a:r>
            <a:r>
              <a:rPr lang="en-US" dirty="0" smtClean="0"/>
              <a:t>but still with great concentration </a:t>
            </a:r>
          </a:p>
          <a:p>
            <a:endParaRPr lang="en-US" dirty="0" smtClean="0"/>
          </a:p>
          <a:p>
            <a:r>
              <a:rPr lang="en-US" dirty="0" smtClean="0"/>
              <a:t>Small-lot </a:t>
            </a:r>
            <a:r>
              <a:rPr lang="en-US" dirty="0" smtClean="0"/>
              <a:t>wild yeast </a:t>
            </a:r>
            <a:r>
              <a:rPr lang="en-US" dirty="0" smtClean="0"/>
              <a:t>fermentations</a:t>
            </a:r>
          </a:p>
          <a:p>
            <a:endParaRPr lang="en-US" dirty="0" smtClean="0"/>
          </a:p>
          <a:p>
            <a:r>
              <a:rPr lang="en-US" dirty="0" smtClean="0"/>
              <a:t>100</a:t>
            </a:r>
            <a:r>
              <a:rPr lang="en-US" dirty="0" smtClean="0"/>
              <a:t>% barrel aged for 18 months in French oak barrels (one new, one once-filled, one </a:t>
            </a:r>
            <a:r>
              <a:rPr lang="en-US" dirty="0" smtClean="0"/>
              <a:t>twice-filled)</a:t>
            </a:r>
          </a:p>
          <a:p>
            <a:endParaRPr lang="en-US" dirty="0" smtClean="0"/>
          </a:p>
          <a:p>
            <a:r>
              <a:rPr lang="en-US" dirty="0" smtClean="0"/>
              <a:t>Bottled </a:t>
            </a:r>
            <a:r>
              <a:rPr lang="en-US" dirty="0" err="1" smtClean="0"/>
              <a:t>unfined</a:t>
            </a:r>
            <a:r>
              <a:rPr lang="en-US" dirty="0" smtClean="0"/>
              <a:t> and </a:t>
            </a:r>
            <a:r>
              <a:rPr lang="en-US" dirty="0" smtClean="0"/>
              <a:t>unfiltered  </a:t>
            </a:r>
          </a:p>
          <a:p>
            <a:endParaRPr lang="en-US" dirty="0" smtClean="0"/>
          </a:p>
          <a:p>
            <a:r>
              <a:rPr lang="en-US" dirty="0" smtClean="0"/>
              <a:t>73 cases produced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36623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Pinot Noir Antoinette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3962400" cy="4449763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Antoinette is named for Jim’s grandmother (Carriere)</a:t>
            </a:r>
          </a:p>
          <a:p>
            <a:endParaRPr lang="en-US" dirty="0" smtClean="0"/>
          </a:p>
          <a:p>
            <a:r>
              <a:rPr lang="en-US" dirty="0" smtClean="0"/>
              <a:t>The wine is from the Temperance Hill Vineyard</a:t>
            </a:r>
          </a:p>
          <a:p>
            <a:endParaRPr lang="en-US" dirty="0" smtClean="0"/>
          </a:p>
          <a:p>
            <a:r>
              <a:rPr lang="en-US" dirty="0" smtClean="0"/>
              <a:t>31-year-old vines that ripen later due to cooler high-elevation</a:t>
            </a:r>
          </a:p>
          <a:p>
            <a:endParaRPr lang="en-US" dirty="0" smtClean="0"/>
          </a:p>
          <a:p>
            <a:r>
              <a:rPr lang="en-US" dirty="0" smtClean="0"/>
              <a:t>O</a:t>
            </a:r>
            <a:r>
              <a:rPr lang="en-US" dirty="0" smtClean="0"/>
              <a:t>ld </a:t>
            </a:r>
            <a:r>
              <a:rPr lang="en-US" dirty="0" smtClean="0"/>
              <a:t>vine complexity with fresh </a:t>
            </a:r>
            <a:r>
              <a:rPr lang="en-US" dirty="0" smtClean="0"/>
              <a:t>acidity-the </a:t>
            </a:r>
            <a:r>
              <a:rPr lang="en-US" dirty="0" smtClean="0"/>
              <a:t>five best barrels became this </a:t>
            </a:r>
            <a:r>
              <a:rPr lang="en-US" dirty="0" smtClean="0"/>
              <a:t>wine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Small-lot </a:t>
            </a:r>
            <a:r>
              <a:rPr lang="en-US" dirty="0" smtClean="0"/>
              <a:t>wild yeast </a:t>
            </a:r>
            <a:r>
              <a:rPr lang="en-US" dirty="0" smtClean="0"/>
              <a:t>fermentations</a:t>
            </a:r>
          </a:p>
          <a:p>
            <a:endParaRPr lang="en-US" dirty="0" smtClean="0"/>
          </a:p>
          <a:p>
            <a:r>
              <a:rPr lang="en-US" dirty="0" smtClean="0"/>
              <a:t>100</a:t>
            </a:r>
            <a:r>
              <a:rPr lang="en-US" dirty="0" smtClean="0"/>
              <a:t>% barrel aged for 18 months in French oak barrels (one new, two once-filled, one three year, one four year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Bottled</a:t>
            </a:r>
            <a:r>
              <a:rPr lang="en-US" dirty="0" smtClean="0"/>
              <a:t>, </a:t>
            </a:r>
            <a:r>
              <a:rPr lang="en-US" dirty="0" err="1" smtClean="0"/>
              <a:t>unfined</a:t>
            </a:r>
            <a:r>
              <a:rPr lang="en-US" dirty="0" smtClean="0"/>
              <a:t> and </a:t>
            </a:r>
            <a:r>
              <a:rPr lang="en-US" dirty="0" smtClean="0"/>
              <a:t>unfiltered</a:t>
            </a:r>
          </a:p>
          <a:p>
            <a:endParaRPr lang="en-US" dirty="0" smtClean="0"/>
          </a:p>
          <a:p>
            <a:r>
              <a:rPr lang="en-US" dirty="0" smtClean="0"/>
              <a:t>123 cases produced</a:t>
            </a:r>
            <a:endParaRPr lang="en-US" dirty="0"/>
          </a:p>
        </p:txBody>
      </p:sp>
      <p:pic>
        <p:nvPicPr>
          <p:cNvPr id="81922" name="Picture 5" descr="Winery Phot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10000"/>
            <a:ext cx="2895600" cy="250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Pinot Noir Shea Vineyard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4267200" cy="4602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 </a:t>
            </a:r>
            <a:r>
              <a:rPr lang="en-US" sz="1600" dirty="0" smtClean="0"/>
              <a:t>three-acre, mid-slope east block of 12-year-old Dijon clone 777 Pinot </a:t>
            </a:r>
            <a:r>
              <a:rPr lang="en-US" sz="1600" dirty="0" smtClean="0"/>
              <a:t>noir</a:t>
            </a:r>
          </a:p>
          <a:p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 smtClean="0"/>
              <a:t>site is warm and early, delivering fruit of optimal </a:t>
            </a:r>
            <a:r>
              <a:rPr lang="en-US" sz="1600" dirty="0" smtClean="0"/>
              <a:t>ripeness</a:t>
            </a:r>
          </a:p>
          <a:p>
            <a:endParaRPr lang="en-US" sz="1600" dirty="0" smtClean="0"/>
          </a:p>
          <a:p>
            <a:r>
              <a:rPr lang="en-US" sz="1600" dirty="0" smtClean="0"/>
              <a:t>These </a:t>
            </a:r>
            <a:r>
              <a:rPr lang="en-US" sz="1600" dirty="0" smtClean="0"/>
              <a:t>are the five best barrels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Small-lot </a:t>
            </a:r>
            <a:r>
              <a:rPr lang="en-US" sz="1600" dirty="0" smtClean="0"/>
              <a:t>wild yeast </a:t>
            </a:r>
            <a:r>
              <a:rPr lang="en-US" sz="1600" dirty="0" smtClean="0"/>
              <a:t>fermentations</a:t>
            </a:r>
          </a:p>
          <a:p>
            <a:endParaRPr lang="en-US" sz="1600" dirty="0" smtClean="0"/>
          </a:p>
          <a:p>
            <a:r>
              <a:rPr lang="en-US" sz="1600" dirty="0" smtClean="0"/>
              <a:t>100</a:t>
            </a:r>
            <a:r>
              <a:rPr lang="en-US" sz="1600" dirty="0" smtClean="0"/>
              <a:t>% barrel aged for 18 months in French oak barrels (two new, two once-filled, one twice-filled </a:t>
            </a:r>
            <a:r>
              <a:rPr lang="en-US" sz="1600" dirty="0" smtClean="0"/>
              <a:t>)</a:t>
            </a:r>
          </a:p>
          <a:p>
            <a:endParaRPr lang="en-US" sz="1600" dirty="0" smtClean="0"/>
          </a:p>
          <a:p>
            <a:r>
              <a:rPr lang="en-US" sz="1600" dirty="0" smtClean="0"/>
              <a:t>Bottled </a:t>
            </a:r>
            <a:r>
              <a:rPr lang="en-US" sz="1600" dirty="0" err="1" smtClean="0"/>
              <a:t>unfined</a:t>
            </a:r>
            <a:r>
              <a:rPr lang="en-US" sz="1600" dirty="0" smtClean="0"/>
              <a:t> and </a:t>
            </a:r>
            <a:r>
              <a:rPr lang="en-US" sz="1600" dirty="0" smtClean="0"/>
              <a:t>unfiltered</a:t>
            </a:r>
          </a:p>
          <a:p>
            <a:endParaRPr lang="en-US" sz="1600" dirty="0" smtClean="0"/>
          </a:p>
          <a:p>
            <a:r>
              <a:rPr lang="en-US" sz="1600" dirty="0" smtClean="0"/>
              <a:t>122 cases produced</a:t>
            </a:r>
            <a:endParaRPr lang="en-US" sz="1600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057400"/>
            <a:ext cx="3268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434</TotalTime>
  <Words>613</Words>
  <Application>Microsoft Office PowerPoint</Application>
  <PresentationFormat>On-screen Show (4:3)</PresentationFormat>
  <Paragraphs>108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J.K. Carriere</vt:lpstr>
      <vt:lpstr>History of J.K. Carriere</vt:lpstr>
      <vt:lpstr>Slide 3</vt:lpstr>
      <vt:lpstr>White Pinot Noir Glass 2012</vt:lpstr>
      <vt:lpstr>Pinot Noir Provacateur 2011</vt:lpstr>
      <vt:lpstr>Pinot Noir Vespidae 2010</vt:lpstr>
      <vt:lpstr>Pinot Noir Anderson Family 2010</vt:lpstr>
      <vt:lpstr>Pinot Noir Antoinette 2010</vt:lpstr>
      <vt:lpstr>Pinot Noir Shea Vineyard 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J.K. Carriere</dc:title>
  <dc:creator>Tim Arnold</dc:creator>
  <cp:lastModifiedBy>Tim Arnold</cp:lastModifiedBy>
  <cp:revision>35</cp:revision>
  <dcterms:created xsi:type="dcterms:W3CDTF">2013-04-04T14:15:13Z</dcterms:created>
  <dcterms:modified xsi:type="dcterms:W3CDTF">2013-04-04T21:30:05Z</dcterms:modified>
</cp:coreProperties>
</file>