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81" r:id="rId4"/>
    <p:sldId id="284" r:id="rId5"/>
    <p:sldId id="288" r:id="rId6"/>
    <p:sldId id="285" r:id="rId7"/>
    <p:sldId id="287" r:id="rId8"/>
    <p:sldId id="290" r:id="rId9"/>
    <p:sldId id="286" r:id="rId10"/>
    <p:sldId id="291" r:id="rId11"/>
    <p:sldId id="292" r:id="rId12"/>
    <p:sldId id="294" r:id="rId13"/>
    <p:sldId id="293" r:id="rId14"/>
    <p:sldId id="295" r:id="rId15"/>
    <p:sldId id="296" r:id="rId16"/>
    <p:sldId id="298" r:id="rId17"/>
    <p:sldId id="297" r:id="rId18"/>
    <p:sldId id="299" r:id="rId19"/>
    <p:sldId id="301" r:id="rId20"/>
    <p:sldId id="302" r:id="rId21"/>
    <p:sldId id="308" r:id="rId22"/>
    <p:sldId id="305" r:id="rId23"/>
    <p:sldId id="304" r:id="rId24"/>
    <p:sldId id="310" r:id="rId25"/>
    <p:sldId id="300" r:id="rId26"/>
    <p:sldId id="307" r:id="rId27"/>
    <p:sldId id="306" r:id="rId28"/>
    <p:sldId id="303" r:id="rId29"/>
    <p:sldId id="311" r:id="rId30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2933"/>
    <a:srgbClr val="B62836"/>
    <a:srgbClr val="A42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5" autoAdjust="0"/>
  </p:normalViewPr>
  <p:slideViewPr>
    <p:cSldViewPr>
      <p:cViewPr varScale="1">
        <p:scale>
          <a:sx n="73" d="100"/>
          <a:sy n="73" d="100"/>
        </p:scale>
        <p:origin x="-14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3" d="100"/>
          <a:sy n="123" d="100"/>
        </p:scale>
        <p:origin x="-132" y="-96"/>
      </p:cViewPr>
      <p:guideLst>
        <p:guide orient="horz" pos="2208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85BCE-9A1A-43FE-B937-CDA5C4636F61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12985-D8C9-4268-B31F-F9DD12B233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66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0E830-57BE-4E0C-9D0F-C926A1C8EEDC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0"/>
            <a:ext cx="738886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BF467-715D-4DE1-9E55-9B472EC595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3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D50D9AE-2D14-443D-A420-E48DE079C6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219B95D-E8AF-4F46-AA7E-71B2A84F1E17}" type="datetimeFigureOut">
              <a:rPr lang="en-US" smtClean="0"/>
              <a:pPr/>
              <a:t>9/8/2014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52400"/>
            <a:ext cx="7620000" cy="12954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BURGUNDY’S CÔTE D’OR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POLANER SELECTIONS – </a:t>
            </a:r>
            <a:r>
              <a:rPr lang="en-US" sz="3100" dirty="0" smtClean="0">
                <a:solidFill>
                  <a:schemeClr val="tx1"/>
                </a:solidFill>
              </a:rPr>
              <a:t>TEAM NY METRO</a:t>
            </a: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SEPTEMBER </a:t>
            </a:r>
            <a:r>
              <a:rPr lang="en-US" sz="3100" dirty="0" smtClean="0">
                <a:solidFill>
                  <a:schemeClr val="tx1"/>
                </a:solidFill>
              </a:rPr>
              <a:t>12, </a:t>
            </a:r>
            <a:r>
              <a:rPr lang="en-US" sz="3100" dirty="0" smtClean="0">
                <a:solidFill>
                  <a:schemeClr val="tx1"/>
                </a:solidFill>
              </a:rPr>
              <a:t>2014</a:t>
            </a:r>
            <a:r>
              <a:rPr lang="en-US" dirty="0" smtClean="0">
                <a:solidFill>
                  <a:srgbClr val="A42430"/>
                </a:solidFill>
              </a:rPr>
              <a:t/>
            </a:r>
            <a:br>
              <a:rPr lang="en-US" dirty="0" smtClean="0">
                <a:solidFill>
                  <a:srgbClr val="A42430"/>
                </a:solidFill>
              </a:rPr>
            </a:br>
            <a:endParaRPr lang="en-US" dirty="0">
              <a:solidFill>
                <a:srgbClr val="A4243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7691" r="305" b="19196"/>
          <a:stretch/>
        </p:blipFill>
        <p:spPr bwMode="auto">
          <a:xfrm>
            <a:off x="2887979" y="3857770"/>
            <a:ext cx="5253445" cy="2771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C:\Users\wschubert\Desktop\ak14-272-7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284754" cy="284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schubert\Desktop\Vineyard_in_Burgundy,_Fra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533">
            <a:off x="4743013" y="1546003"/>
            <a:ext cx="3402708" cy="226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620000" cy="1143000"/>
          </a:xfrm>
        </p:spPr>
        <p:txBody>
          <a:bodyPr/>
          <a:lstStyle/>
          <a:p>
            <a:r>
              <a:rPr lang="en-US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Côte de Beaune</a:t>
            </a:r>
            <a:endParaRPr lang="en-US" sz="4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543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This southern stretch is 18 </a:t>
            </a:r>
            <a:r>
              <a:rPr lang="en-US" dirty="0"/>
              <a:t>miles </a:t>
            </a:r>
            <a:r>
              <a:rPr lang="en-US" dirty="0" smtClean="0"/>
              <a:t>long and </a:t>
            </a:r>
            <a:r>
              <a:rPr lang="en-US" dirty="0"/>
              <a:t>produces twice as much wine as </a:t>
            </a:r>
            <a:r>
              <a:rPr lang="en-US" dirty="0" smtClean="0"/>
              <a:t>its northern neighbor. Here the </a:t>
            </a:r>
            <a:r>
              <a:rPr lang="en-US" dirty="0"/>
              <a:t>valleys are open and </a:t>
            </a:r>
            <a:r>
              <a:rPr lang="en-US" dirty="0" smtClean="0"/>
              <a:t>rolling and the vineyards </a:t>
            </a:r>
            <a:r>
              <a:rPr lang="en-US" dirty="0"/>
              <a:t>have more of a southeasterly </a:t>
            </a:r>
            <a:r>
              <a:rPr lang="en-US" dirty="0" smtClean="0"/>
              <a:t>exposure.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More famous for its whites. </a:t>
            </a:r>
            <a:r>
              <a:rPr lang="en-US" dirty="0"/>
              <a:t>There are </a:t>
            </a:r>
            <a:r>
              <a:rPr lang="en-US" dirty="0" smtClean="0"/>
              <a:t>very </a:t>
            </a:r>
            <a:r>
              <a:rPr lang="en-US" dirty="0"/>
              <a:t>good reds produced </a:t>
            </a:r>
            <a:r>
              <a:rPr lang="en-US" dirty="0" smtClean="0"/>
              <a:t>in the villages of Pommard, Volnay and Beaune, but </a:t>
            </a:r>
            <a:r>
              <a:rPr lang="en-US" dirty="0"/>
              <a:t>it’s the Chardonnays </a:t>
            </a:r>
            <a:r>
              <a:rPr lang="en-US" dirty="0" smtClean="0"/>
              <a:t>from the villages of Pernand-Vergelesses</a:t>
            </a:r>
            <a:r>
              <a:rPr lang="en-US" dirty="0"/>
              <a:t> (home of Corton-Charlemagne</a:t>
            </a:r>
            <a:r>
              <a:rPr lang="en-US" dirty="0" smtClean="0"/>
              <a:t>), Meursault</a:t>
            </a:r>
            <a:r>
              <a:rPr lang="en-US" dirty="0" smtClean="0"/>
              <a:t>, Puligny-Montrachet and Chassagne-Montrachet</a:t>
            </a:r>
            <a:r>
              <a:rPr lang="en-US" dirty="0"/>
              <a:t> that are world famous. </a:t>
            </a: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4064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762000"/>
            <a:ext cx="4191000" cy="1828800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Pierre Duroché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Gevrey-Chambertin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Dynamo</a:t>
            </a:r>
            <a:r>
              <a:rPr lang="en-US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376">
            <a:off x="381000" y="383072"/>
            <a:ext cx="3276600" cy="245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" y="3088481"/>
            <a:ext cx="777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New energy and dedication from incoming generation.  Pierre is committed to maintaining family tradition while seeking even higher quality.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8.25 hectares in the village/appellation of Gevrey-Chambertin including top lieu-dits, a stunning 1er Cru Lavaut St Jacques, and an impressive array of parcels in the Grand Crus of Charmes, Latricières, Griottes and Clos de Bèze.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Delicate handling of fruit in the vineyard and in the cellar. Hand harvested, 100% desteemed, gentle pigeage, all in the name of finesse.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Style is understated power and elegance with fine-grained tannins and an earthy mineral core. Generous upon release, but requisite structure for ageing.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5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7620000" cy="1828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Jean-Louis Trapet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Gevrey-Chambertin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Poetic Terroir Translator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6394" b="19864"/>
          <a:stretch/>
        </p:blipFill>
        <p:spPr>
          <a:xfrm>
            <a:off x="5257801" y="304800"/>
            <a:ext cx="2743199" cy="3213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2514600"/>
            <a:ext cx="777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Fifth generation estate with a history in the village</a:t>
            </a:r>
          </a:p>
          <a:p>
            <a:r>
              <a:rPr lang="en-US" dirty="0" smtClean="0"/>
              <a:t>of Gevrey dating back to 1870. Began as growers </a:t>
            </a:r>
          </a:p>
          <a:p>
            <a:r>
              <a:rPr lang="en-US" dirty="0" smtClean="0"/>
              <a:t>(single largest owner of Chambertin in the 1920s)</a:t>
            </a:r>
          </a:p>
          <a:p>
            <a:r>
              <a:rPr lang="en-US" dirty="0" smtClean="0"/>
              <a:t>and transitioned to estate bottling in 1960s.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Very gifted in vineyard holdings including Grand Crus of </a:t>
            </a:r>
            <a:r>
              <a:rPr lang="en-US" dirty="0" smtClean="0"/>
              <a:t>Latricières</a:t>
            </a:r>
            <a:r>
              <a:rPr lang="en-US" dirty="0" smtClean="0"/>
              <a:t>, Chapelle and Le Chambertin, but exceptional quality up and down the hierarchy.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Pioneer of organic, then biodynamic viticulture along with Leroy, Lafon, Lafarge and De Montille.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Style is more about aromatic and flavor complexity than it is about power.  Terroir expression is the name of Jean-Louis’ game and he has solidified the estate’s reputation as a Gevrey superstar.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989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2123" r="3333" b="1645"/>
          <a:stretch>
            <a:fillRect/>
          </a:stretch>
        </p:blipFill>
        <p:spPr>
          <a:xfrm rot="5400000">
            <a:off x="1142998" y="-838199"/>
            <a:ext cx="6172202" cy="8458199"/>
          </a:xfrm>
        </p:spPr>
      </p:pic>
    </p:spTree>
    <p:extLst>
      <p:ext uri="{BB962C8B-B14F-4D97-AF65-F5344CB8AC3E}">
        <p14:creationId xmlns:p14="http://schemas.microsoft.com/office/powerpoint/2010/main" val="2009036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5867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 &amp; Hervé Sigaut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Chambolle-Musigny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Guided by a Burgundian Compass</a:t>
            </a:r>
            <a:br>
              <a:rPr lang="en-US" sz="24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9682" r="12995" b="29433"/>
          <a:stretch/>
        </p:blipFill>
        <p:spPr>
          <a:xfrm>
            <a:off x="4343400" y="838200"/>
            <a:ext cx="3762104" cy="2442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1752600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/>
              <a:t>Under the radar domaine </a:t>
            </a:r>
            <a:r>
              <a:rPr lang="en-US" sz="1700" dirty="0" smtClean="0"/>
              <a:t>crafting classic </a:t>
            </a:r>
          </a:p>
          <a:p>
            <a:r>
              <a:rPr lang="en-US" sz="1700" dirty="0" smtClean="0"/>
              <a:t>and </a:t>
            </a:r>
            <a:r>
              <a:rPr lang="en-US" sz="1700" dirty="0" smtClean="0"/>
              <a:t>archetypal </a:t>
            </a:r>
            <a:r>
              <a:rPr lang="en-US" sz="1700" dirty="0" smtClean="0"/>
              <a:t>Chambolle from vines </a:t>
            </a:r>
          </a:p>
          <a:p>
            <a:r>
              <a:rPr lang="en-US" sz="1700" dirty="0" smtClean="0"/>
              <a:t>Hervé </a:t>
            </a:r>
            <a:r>
              <a:rPr lang="en-US" sz="1700" dirty="0" smtClean="0"/>
              <a:t>inherited from </a:t>
            </a:r>
            <a:r>
              <a:rPr lang="en-US" sz="1700" dirty="0" smtClean="0"/>
              <a:t>his </a:t>
            </a:r>
            <a:r>
              <a:rPr lang="en-US" sz="1700" dirty="0" smtClean="0"/>
              <a:t>maternal </a:t>
            </a:r>
            <a:endParaRPr lang="en-US" sz="1700" dirty="0" smtClean="0"/>
          </a:p>
          <a:p>
            <a:r>
              <a:rPr lang="en-US" sz="1700" dirty="0" smtClean="0"/>
              <a:t>grandmother</a:t>
            </a:r>
            <a:r>
              <a:rPr lang="en-US" sz="1700" dirty="0" smtClean="0"/>
              <a:t>. 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 Although they collaborate on all aspects </a:t>
            </a:r>
          </a:p>
          <a:p>
            <a:r>
              <a:rPr lang="en-US" sz="1700" dirty="0" smtClean="0"/>
              <a:t>of the farming and winemaking, Herve spends more time in the cellar and Anne is most at home in the vines. 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Old vine </a:t>
            </a:r>
            <a:r>
              <a:rPr lang="en-US" sz="1700" dirty="0" smtClean="0"/>
              <a:t>parcels from the village top lieu-dit of Bussières and a bevy of 1er Crus that long ago tapped the mother rock of limestone that is the signature of Chambolle. Remained under-the-radar as they have no Grand Cru vineyards and have done little exporting.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 All work done according to the moon cycle. Careful triage in the vineyard and in the cellar. Gentle handling and gravity-driven winemaking.  </a:t>
            </a:r>
          </a:p>
          <a:p>
            <a:endParaRPr lang="en-US" sz="1700" dirty="0" smtClean="0"/>
          </a:p>
          <a:p>
            <a:pPr>
              <a:buFont typeface="Arial" pitchFamily="34" charset="0"/>
              <a:buChar char="•"/>
            </a:pPr>
            <a:r>
              <a:rPr lang="en-US" sz="1700" dirty="0" smtClean="0"/>
              <a:t>Style that caresses rather than clobbers.  Energetic, ethereal elegance with fine floral </a:t>
            </a:r>
          </a:p>
          <a:p>
            <a:r>
              <a:rPr lang="en-US" sz="1700" dirty="0" smtClean="0"/>
              <a:t>aromas and flavors.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351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mbolle-Musigny.jpg"/>
          <p:cNvPicPr>
            <a:picLocks noChangeAspect="1"/>
          </p:cNvPicPr>
          <p:nvPr/>
        </p:nvPicPr>
        <p:blipFill>
          <a:blip r:embed="rId2" cstate="print"/>
          <a:srcRect l="3614" t="3536" r="3614" b="3634"/>
          <a:stretch>
            <a:fillRect/>
          </a:stretch>
        </p:blipFill>
        <p:spPr>
          <a:xfrm rot="16200000">
            <a:off x="1128685" y="-859447"/>
            <a:ext cx="6207762" cy="84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-76200"/>
            <a:ext cx="5334000" cy="22098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 Lienhardt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Comblanchien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Lionheart</a:t>
            </a:r>
            <a:endParaRPr lang="en-US" sz="32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ntoine Lienhardt in the cellar in Comblanchien.JPG"/>
          <p:cNvPicPr>
            <a:picLocks noChangeAspect="1"/>
          </p:cNvPicPr>
          <p:nvPr/>
        </p:nvPicPr>
        <p:blipFill>
          <a:blip r:embed="rId2" cstate="print"/>
          <a:srcRect r="8475"/>
          <a:stretch>
            <a:fillRect/>
          </a:stretch>
        </p:blipFill>
        <p:spPr>
          <a:xfrm rot="21417210">
            <a:off x="388745" y="412485"/>
            <a:ext cx="2963406" cy="3237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57601" y="19812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Humble overachievers Antoine Lienhardt </a:t>
            </a:r>
          </a:p>
          <a:p>
            <a:r>
              <a:rPr lang="en-US" dirty="0" smtClean="0"/>
              <a:t>and Juliette Joblot believe that every vineyard </a:t>
            </a:r>
          </a:p>
          <a:p>
            <a:r>
              <a:rPr lang="en-US" dirty="0"/>
              <a:t>s</a:t>
            </a:r>
            <a:r>
              <a:rPr lang="en-US" dirty="0" smtClean="0"/>
              <a:t>hould </a:t>
            </a:r>
            <a:r>
              <a:rPr lang="en-US" dirty="0" smtClean="0"/>
              <a:t>be farmed  as if it were a Grand Cru. 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They began their project in 2011 with 4.2 hectares of Cotes de Nuits Villages holdings that belonged to Antoine’s grandfather.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4114800"/>
            <a:ext cx="84552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Grand Cru-level care is evident. Special attention is made thru endless tasting to obtain </a:t>
            </a:r>
          </a:p>
          <a:p>
            <a:r>
              <a:rPr lang="en-US" dirty="0" smtClean="0"/>
              <a:t>and harvest fruit that is physiologically ripe and maintains energy and vibrancy.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There is a famous vein of fine-grained marble called </a:t>
            </a:r>
            <a:r>
              <a:rPr lang="en-US" i="1" dirty="0" smtClean="0"/>
              <a:t>Pierre de Comblanchien </a:t>
            </a:r>
            <a:r>
              <a:rPr lang="en-US" dirty="0" smtClean="0"/>
              <a:t>which </a:t>
            </a:r>
          </a:p>
          <a:p>
            <a:r>
              <a:rPr lang="en-US" dirty="0" smtClean="0"/>
              <a:t>extends from the village of Comblanchien to just south of Nuits-St-Georges.  Antoine </a:t>
            </a:r>
          </a:p>
          <a:p>
            <a:r>
              <a:rPr lang="en-US" dirty="0" smtClean="0"/>
              <a:t>feels this special terroir merits higher classication and his </a:t>
            </a:r>
            <a:r>
              <a:rPr lang="en-US" dirty="0" smtClean="0"/>
              <a:t>cuvées </a:t>
            </a:r>
            <a:r>
              <a:rPr lang="en-US" dirty="0" smtClean="0"/>
              <a:t>from Les Essards and </a:t>
            </a:r>
          </a:p>
          <a:p>
            <a:r>
              <a:rPr lang="en-US" dirty="0" smtClean="0"/>
              <a:t>Les Plantes aux Bois are excellent arguments to this end.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These wines are all about energy and drive. After all, they have something to prove!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lanchien.jpg"/>
          <p:cNvPicPr>
            <a:picLocks noChangeAspect="1"/>
          </p:cNvPicPr>
          <p:nvPr/>
        </p:nvPicPr>
        <p:blipFill>
          <a:blip r:embed="rId2" cstate="print"/>
          <a:srcRect l="3312" t="3476" r="4868" b="3191"/>
          <a:stretch>
            <a:fillRect/>
          </a:stretch>
        </p:blipFill>
        <p:spPr>
          <a:xfrm rot="5400000">
            <a:off x="1255361" y="-1030637"/>
            <a:ext cx="5943601" cy="84620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620000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Camus-Bruchon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Savigny-les-Beaune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 Killer of Savigny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1692800024.jpg"/>
          <p:cNvPicPr>
            <a:picLocks noChangeAspect="1"/>
          </p:cNvPicPr>
          <p:nvPr/>
        </p:nvPicPr>
        <p:blipFill>
          <a:blip r:embed="rId2" cstate="print"/>
          <a:srcRect l="10111" r="4482"/>
          <a:stretch>
            <a:fillRect/>
          </a:stretch>
        </p:blipFill>
        <p:spPr>
          <a:xfrm rot="21430698">
            <a:off x="652050" y="307374"/>
            <a:ext cx="3263085" cy="2547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3115615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Lucien Camus is a vigorous gentleman who took over from his father in 1971. it is evident that he has spent the lion’s share of his time in the vines. 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Today his son Guillaume manages the Savigny estate, which is comprised of the old vine lieu-dits of Pimentiers and Grand Liards, top 1er Cru holdings such as Narbontons, Lavières, and Gravains, as well as vineyards in Pommard, Beaune and Chorey-les-Beaune.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 more than 25% new oak is used, allowing for a beautiful synthesis of pure fruit.</a:t>
            </a:r>
          </a:p>
          <a:p>
            <a:r>
              <a:rPr lang="en-US" dirty="0" smtClean="0"/>
              <a:t>These are balanced, deep and sappy wines with the signature spice of Savigny and the elegance of a deft hand.  The wines age gracefully and are among the greatest values in our Burgundy portfolio.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igny-Les-Beaune.jpg"/>
          <p:cNvPicPr>
            <a:picLocks noChangeAspect="1"/>
          </p:cNvPicPr>
          <p:nvPr/>
        </p:nvPicPr>
        <p:blipFill>
          <a:blip r:embed="rId2" cstate="print"/>
          <a:srcRect l="2652" t="1929" r="2652" b="2515"/>
          <a:stretch>
            <a:fillRect/>
          </a:stretch>
        </p:blipFill>
        <p:spPr>
          <a:xfrm rot="5400000">
            <a:off x="1179872" y="-875070"/>
            <a:ext cx="6096001" cy="84557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7498080" cy="11890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Geography Lesson: Where IS the Côte d’Or?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 descr="vins_de_france No Reg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914400"/>
            <a:ext cx="5105745" cy="459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33400" y="57150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gently sloping, east-facing strip of land between Dijon and Santenay is known as the </a:t>
            </a:r>
            <a:r>
              <a:rPr lang="en-US" b="1" dirty="0"/>
              <a:t>Côte d’Or</a:t>
            </a:r>
            <a:r>
              <a:rPr lang="en-US" dirty="0"/>
              <a:t>.  A mere 35 miles or so in length, it is home to some of the most famous and evocative names in wine.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620000" cy="2438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 Gaunoux 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Pommard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Legacy Estate</a:t>
            </a:r>
            <a:endParaRPr lang="en-US" sz="3200" i="1" dirty="0">
              <a:solidFill>
                <a:srgbClr val="B52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aunoux 4.JPG"/>
          <p:cNvPicPr>
            <a:picLocks noChangeAspect="1"/>
          </p:cNvPicPr>
          <p:nvPr/>
        </p:nvPicPr>
        <p:blipFill>
          <a:blip r:embed="rId2" cstate="print"/>
          <a:srcRect t="18889" r="33333" b="34444"/>
          <a:stretch>
            <a:fillRect/>
          </a:stretch>
        </p:blipFill>
        <p:spPr>
          <a:xfrm>
            <a:off x="4800600" y="304800"/>
            <a:ext cx="30480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430482"/>
            <a:ext cx="859151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Founded by Alexandre Gaunoux in 1885, </a:t>
            </a:r>
          </a:p>
          <a:p>
            <a:r>
              <a:rPr lang="en-US" dirty="0" smtClean="0"/>
              <a:t>Domaine Michel Gaunoux has a long and </a:t>
            </a:r>
          </a:p>
          <a:p>
            <a:r>
              <a:rPr lang="en-US" dirty="0" smtClean="0"/>
              <a:t>Enviable track record for producing brilliant, </a:t>
            </a:r>
          </a:p>
          <a:p>
            <a:r>
              <a:rPr lang="en-US" dirty="0" smtClean="0"/>
              <a:t>age-worthy Pommard.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Today, fourth-generation Alexandre Gaunoux manages the estate, which is anchored </a:t>
            </a:r>
          </a:p>
          <a:p>
            <a:r>
              <a:rPr lang="en-US" dirty="0" smtClean="0"/>
              <a:t>by the great 1er Cru vineyard of Grands Epenots in Pommard. The lineup is rounded out </a:t>
            </a:r>
          </a:p>
          <a:p>
            <a:r>
              <a:rPr lang="en-US" dirty="0" smtClean="0"/>
              <a:t>with fine parcels in Pommard, Corton and Beaune.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Gaunoux Pinots are pure and soil-driven with the evident structure of Pommard </a:t>
            </a:r>
          </a:p>
          <a:p>
            <a:r>
              <a:rPr lang="en-US" dirty="0" smtClean="0"/>
              <a:t>and Corton in their youth. Fortunately, the estate is committed to cellaring wines prior</a:t>
            </a:r>
          </a:p>
          <a:p>
            <a:r>
              <a:rPr lang="en-US" dirty="0" smtClean="0"/>
              <a:t>to release to ensure they are strutting their stuff. Alexandre’s delicate approach has </a:t>
            </a:r>
          </a:p>
          <a:p>
            <a:r>
              <a:rPr lang="en-US" dirty="0" smtClean="0"/>
              <a:t>resulted in more approachable wines right out of the gate…The New Gaunoux!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 cstate="print"/>
          <a:srcRect t="4259" b="19937"/>
          <a:stretch>
            <a:fillRect/>
          </a:stretch>
        </p:blipFill>
        <p:spPr bwMode="auto">
          <a:xfrm>
            <a:off x="121920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620000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Boisson-Vadot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(Bernard, Pierre &amp; Anne)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Meursault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Sockless Hedonist &amp; A Rising Star </a:t>
            </a:r>
            <a:endParaRPr lang="en-US" sz="28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Boisson-Vadot.jpg"/>
          <p:cNvPicPr>
            <a:picLocks noChangeAspect="1"/>
          </p:cNvPicPr>
          <p:nvPr/>
        </p:nvPicPr>
        <p:blipFill>
          <a:blip r:embed="rId2" cstate="print"/>
          <a:srcRect l="1961" t="4412" r="9804" b="8824"/>
          <a:stretch>
            <a:fillRect/>
          </a:stretch>
        </p:blipFill>
        <p:spPr>
          <a:xfrm rot="21431338">
            <a:off x="540799" y="292613"/>
            <a:ext cx="2411146" cy="3161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29000" y="22098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father-son team of Bernard and Pierre Boisson turns out between three and four thousand cases </a:t>
            </a:r>
          </a:p>
          <a:p>
            <a:r>
              <a:rPr lang="en-US" dirty="0" smtClean="0"/>
              <a:t>of wine annually. While they are under-the-radar internationally, they are extremely well followed in</a:t>
            </a:r>
          </a:p>
          <a:p>
            <a:r>
              <a:rPr lang="en-US" dirty="0" smtClean="0"/>
              <a:t>France.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6576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In addition to the wines Pierre makes alongside Bernard, he makes a few wines on his</a:t>
            </a:r>
          </a:p>
          <a:p>
            <a:r>
              <a:rPr lang="en-US" dirty="0" smtClean="0"/>
              <a:t>own with vineyard holding from his maternal grandmother’s side of the family. He is best pals with Raphael Coche of Coche-Dury, and the two spend hours together chatting about viticultural and winemaking philosophies.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high percentage of old vines are carefully tended and the underlying terroirs are</a:t>
            </a:r>
          </a:p>
          <a:p>
            <a:r>
              <a:rPr lang="en-US" dirty="0" smtClean="0"/>
              <a:t>allowed to take center stage due to the judicious use of new oak (only 25-30% for Crus</a:t>
            </a:r>
          </a:p>
          <a:p>
            <a:r>
              <a:rPr lang="en-US" dirty="0"/>
              <a:t>a</a:t>
            </a:r>
            <a:r>
              <a:rPr lang="en-US" dirty="0" smtClean="0"/>
              <a:t>nd less for village wines and Bourgogne Blanc).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Excellent, soil-driven, racy style that balances the natural richness of Meursault with </a:t>
            </a:r>
          </a:p>
          <a:p>
            <a:r>
              <a:rPr lang="en-US" dirty="0" smtClean="0"/>
              <a:t>a laser-sharp focus.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50880"/>
            <a:ext cx="7620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Jean-Philippe Fichet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Meursault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Precisionist</a:t>
            </a:r>
            <a:endParaRPr lang="en-US" sz="32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jean philippe fich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469879"/>
            <a:ext cx="2953804" cy="2895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8635" y="2527280"/>
            <a:ext cx="841576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Fichet is testing the limits of transparency to find </a:t>
            </a:r>
          </a:p>
          <a:p>
            <a:r>
              <a:rPr lang="en-US" dirty="0" smtClean="0"/>
              <a:t>The very soul of Meursault.  Taking inspiration</a:t>
            </a:r>
          </a:p>
          <a:p>
            <a:r>
              <a:rPr lang="en-US" dirty="0" smtClean="0"/>
              <a:t>from the late Rene Lafon who daringly bottled</a:t>
            </a:r>
          </a:p>
          <a:p>
            <a:r>
              <a:rPr lang="en-US" dirty="0" smtClean="0"/>
              <a:t>Clos de la Barre on its own, Fichet vinifies and bottles </a:t>
            </a:r>
          </a:p>
          <a:p>
            <a:r>
              <a:rPr lang="en-US" dirty="0" smtClean="0"/>
              <a:t>his stunning lieu-dits individually.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Fichet fastidiously oversees all aspects of viticulture and harvesting. The intense </a:t>
            </a:r>
          </a:p>
          <a:p>
            <a:r>
              <a:rPr lang="en-US" dirty="0" smtClean="0"/>
              <a:t>stoniness of Meursault is magnified by a low water table that forcing roots to dig deep. 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Jean-Philippe believes the expressiveness of his wines is enhanced thru a patient </a:t>
            </a:r>
          </a:p>
          <a:p>
            <a:r>
              <a:rPr lang="en-US" dirty="0" smtClean="0"/>
              <a:t>18 month elevage with little new oak and the avoidance of lees stirring. His style is </a:t>
            </a:r>
          </a:p>
          <a:p>
            <a:r>
              <a:rPr lang="en-US" dirty="0" smtClean="0"/>
              <a:t>reductive and closely resembles Roulot with riveting focus, delineation </a:t>
            </a:r>
          </a:p>
          <a:p>
            <a:r>
              <a:rPr lang="en-US" dirty="0" smtClean="0"/>
              <a:t>and transparency.  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ursault.jpg"/>
          <p:cNvPicPr>
            <a:picLocks noChangeAspect="1"/>
          </p:cNvPicPr>
          <p:nvPr/>
        </p:nvPicPr>
        <p:blipFill>
          <a:blip r:embed="rId2" cstate="print"/>
          <a:srcRect l="3067" t="2222" r="1866" b="2222"/>
          <a:stretch>
            <a:fillRect/>
          </a:stretch>
        </p:blipFill>
        <p:spPr>
          <a:xfrm rot="5400000">
            <a:off x="1179872" y="-798871"/>
            <a:ext cx="6095999" cy="845574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1682"/>
            <a:ext cx="7620000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Chapelle &amp; Filles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Montagny-Les-Beaune 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(Puligny &amp; Santenay)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52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Treasure trove of vintages</a:t>
            </a:r>
            <a:endParaRPr lang="en-US" sz="3200" i="1" dirty="0">
              <a:solidFill>
                <a:srgbClr val="B52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happelle- Christine in vyds..JPG"/>
          <p:cNvPicPr>
            <a:picLocks noChangeAspect="1"/>
          </p:cNvPicPr>
          <p:nvPr/>
        </p:nvPicPr>
        <p:blipFill>
          <a:blip r:embed="rId2" cstate="print"/>
          <a:srcRect l="20833" t="11481" r="43333" b="14445"/>
          <a:stretch>
            <a:fillRect/>
          </a:stretch>
        </p:blipFill>
        <p:spPr>
          <a:xfrm rot="21444566">
            <a:off x="364245" y="440208"/>
            <a:ext cx="2690625" cy="3128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76601" y="2408872"/>
            <a:ext cx="6627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Founded in 1976 when Paul Chapelle inherited a fine</a:t>
            </a:r>
          </a:p>
          <a:p>
            <a:r>
              <a:rPr lang="en-US" dirty="0" smtClean="0"/>
              <a:t>parcel of vines in the 1er Cru of Gravières in Santenay.  </a:t>
            </a:r>
          </a:p>
          <a:p>
            <a:r>
              <a:rPr lang="en-US" dirty="0" smtClean="0"/>
              <a:t>He had made a name for himself as a consulting </a:t>
            </a:r>
          </a:p>
          <a:p>
            <a:r>
              <a:rPr lang="en-US" dirty="0" smtClean="0"/>
              <a:t>oenologist at top estates in Burgundy including </a:t>
            </a:r>
          </a:p>
          <a:p>
            <a:r>
              <a:rPr lang="en-US" dirty="0" smtClean="0"/>
              <a:t>Ramonet, Jobard, De Montille and La Pousse d’Or.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030682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One of two daughters, Christine Chapelle fully holds the reins today. In addition to the Santenay Gravières, she crafts a lineup of white wines including Bourgogne Blanc, Meursault, Puligny villages, and Puligny 1er Crus Champgain and the old vine ridden Hameau de Blagny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Despite its relative youth, the estate has an old-fashioned sensibility.  They eschew </a:t>
            </a:r>
          </a:p>
          <a:p>
            <a:r>
              <a:rPr lang="en-US" dirty="0" smtClean="0"/>
              <a:t>heavy doses of new oak and they are willing to age their wines in the cellar for a few</a:t>
            </a:r>
          </a:p>
          <a:p>
            <a:r>
              <a:rPr lang="en-US" dirty="0" smtClean="0"/>
              <a:t>years prior to release…making them particularly restaurant-friendly! One of the </a:t>
            </a:r>
          </a:p>
          <a:p>
            <a:r>
              <a:rPr lang="en-US" dirty="0" smtClean="0"/>
              <a:t>best kept secrets in Burgundy.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igny-Montrach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511" y="0"/>
            <a:ext cx="4896311" cy="6858000"/>
          </a:xfrm>
          <a:prstGeom prst="rect">
            <a:avLst/>
          </a:prstGeom>
        </p:spPr>
      </p:pic>
      <p:pic>
        <p:nvPicPr>
          <p:cNvPr id="3" name="Picture 2" descr="Santenay et Remigny.jpg"/>
          <p:cNvPicPr>
            <a:picLocks noChangeAspect="1"/>
          </p:cNvPicPr>
          <p:nvPr/>
        </p:nvPicPr>
        <p:blipFill>
          <a:blip r:embed="rId3" cstate="print"/>
          <a:srcRect l="3293" r="15110"/>
          <a:stretch>
            <a:fillRect/>
          </a:stretch>
        </p:blipFill>
        <p:spPr>
          <a:xfrm>
            <a:off x="5029200" y="0"/>
            <a:ext cx="4114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7620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Fontaine-Gagnard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Chassagne-Montrachet</a:t>
            </a:r>
            <a:b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solidFill>
                  <a:srgbClr val="B628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Epitome of Grace</a:t>
            </a:r>
            <a:endParaRPr lang="en-US" sz="3200" i="1" dirty="0">
              <a:solidFill>
                <a:srgbClr val="B628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Domaine Fontaine Gagnard Richard Fontaine and his daughter Céline Vintage 2009 (2).jpg"/>
          <p:cNvPicPr>
            <a:picLocks noChangeAspect="1"/>
          </p:cNvPicPr>
          <p:nvPr/>
        </p:nvPicPr>
        <p:blipFill>
          <a:blip r:embed="rId2" cstate="print"/>
          <a:srcRect l="14553" r="14552"/>
          <a:stretch>
            <a:fillRect/>
          </a:stretch>
        </p:blipFill>
        <p:spPr>
          <a:xfrm>
            <a:off x="5095085" y="316880"/>
            <a:ext cx="28956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00" y="2105085"/>
            <a:ext cx="81654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One of the finest and most important growers</a:t>
            </a:r>
          </a:p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 smtClean="0"/>
              <a:t>the village of Chassagne-Montrachet. Richard</a:t>
            </a:r>
          </a:p>
          <a:p>
            <a:r>
              <a:rPr lang="en-US" dirty="0" smtClean="0"/>
              <a:t>and daughter make lovely reds from Volnay</a:t>
            </a:r>
          </a:p>
          <a:p>
            <a:r>
              <a:rPr lang="en-US" dirty="0" smtClean="0"/>
              <a:t>Clos de Chênes and Pommard Rugiens, but the </a:t>
            </a:r>
          </a:p>
          <a:p>
            <a:r>
              <a:rPr lang="en-US" dirty="0" smtClean="0"/>
              <a:t>Heart and soul of the estate is their Chassagne </a:t>
            </a:r>
          </a:p>
          <a:p>
            <a:r>
              <a:rPr lang="en-US" dirty="0" smtClean="0"/>
              <a:t>holdings, which include the famed Criots Batard, Batard and Le Montrachet.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Céline </a:t>
            </a:r>
            <a:r>
              <a:rPr lang="en-US" dirty="0" smtClean="0"/>
              <a:t>has firmly taken hold of the estate. She manages a team of seasoned </a:t>
            </a:r>
          </a:p>
          <a:p>
            <a:r>
              <a:rPr lang="en-US" dirty="0" smtClean="0"/>
              <a:t>vineyard hands to tend to the vines throughout the year, ensuring impeccably clean, </a:t>
            </a:r>
          </a:p>
          <a:p>
            <a:r>
              <a:rPr lang="en-US" dirty="0" smtClean="0"/>
              <a:t>optimally ripe fruit. She ages the wines in about 1/3 new oak for the 1er Crus and </a:t>
            </a:r>
          </a:p>
          <a:p>
            <a:r>
              <a:rPr lang="en-US" dirty="0" smtClean="0"/>
              <a:t>a bit more for Grand Crus.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Fontaine-Gagnard style is intense, racy, deep and complex Chassagne that </a:t>
            </a:r>
          </a:p>
          <a:p>
            <a:r>
              <a:rPr lang="en-US" dirty="0" smtClean="0"/>
              <a:t>starts out classically balanced and accessible, but with the structure to age gracefully.</a:t>
            </a:r>
          </a:p>
          <a:p>
            <a:r>
              <a:rPr lang="en-US" dirty="0" smtClean="0"/>
              <a:t>There is a luminosity to the wines – they are lifted and mouth-watering…liquid gold!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ssagne-Montrachet.jpg"/>
          <p:cNvPicPr>
            <a:picLocks noChangeAspect="1"/>
          </p:cNvPicPr>
          <p:nvPr/>
        </p:nvPicPr>
        <p:blipFill>
          <a:blip r:embed="rId2" cstate="print"/>
          <a:srcRect l="3546" t="2545" r="3547" b="3011"/>
          <a:stretch>
            <a:fillRect/>
          </a:stretch>
        </p:blipFill>
        <p:spPr>
          <a:xfrm rot="5400000">
            <a:off x="1276350" y="-781050"/>
            <a:ext cx="5943600" cy="84201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7924800" cy="114300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Sell </a:t>
            </a: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Burgs in the Big Apple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Have no fear, use your tools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Pull samples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Study 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Present with confidence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Education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Explore – buy wine, taste wine, ask questions. Consider competition in new and old world.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Identify talking points. What sets this grower/wine/terroir apart?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Arm yourself with useful sales materials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Bottle-by-bottle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Build a foundation and following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Grass roots effort -- be a crusader!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7" t="4442" r="4028" b="48880"/>
          <a:stretch/>
        </p:blipFill>
        <p:spPr bwMode="auto">
          <a:xfrm>
            <a:off x="2667000" y="1066800"/>
            <a:ext cx="5791200" cy="555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228600"/>
            <a:ext cx="6324600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Why the Mystique?</a:t>
            </a:r>
            <a:r>
              <a:rPr kumimoji="0" lang="en-US" sz="4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(Why the Confusion?)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29337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 </a:t>
            </a:r>
            <a:endParaRPr lang="en-US" sz="2400" dirty="0" smtClean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History: 10 </a:t>
            </a:r>
            <a:r>
              <a:rPr lang="en-US" sz="1600" dirty="0"/>
              <a:t>centuries of detailed refinement; 25 centuries of wine </a:t>
            </a:r>
            <a:r>
              <a:rPr lang="en-US" sz="1600" dirty="0" smtClean="0"/>
              <a:t>production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Grape Varieties: monoculture </a:t>
            </a:r>
            <a:r>
              <a:rPr lang="en-US" sz="1600" dirty="0" smtClean="0">
                <a:sym typeface="Wingdings" pitchFamily="2" charset="2"/>
              </a:rPr>
              <a:t>with some historical oddities</a:t>
            </a:r>
            <a:endParaRPr lang="en-US" sz="1600" dirty="0" smtClean="0"/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Terroir &amp; </a:t>
            </a:r>
            <a:r>
              <a:rPr lang="en-US" sz="1600" dirty="0"/>
              <a:t>Organizational H</a:t>
            </a:r>
            <a:r>
              <a:rPr lang="en-US" sz="1600" dirty="0" smtClean="0"/>
              <a:t>ierarchy: detailed diversity, complex cru classifications (quality </a:t>
            </a:r>
            <a:r>
              <a:rPr lang="en-US" sz="1600" dirty="0"/>
              <a:t>linked to </a:t>
            </a:r>
            <a:r>
              <a:rPr lang="en-US" sz="1600" dirty="0" smtClean="0"/>
              <a:t>location)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Modern </a:t>
            </a:r>
            <a:r>
              <a:rPr lang="en-US" sz="1600" dirty="0"/>
              <a:t>status often bewildering: </a:t>
            </a:r>
            <a:r>
              <a:rPr lang="en-US" sz="1600" dirty="0" smtClean="0"/>
              <a:t>multiplicity </a:t>
            </a:r>
            <a:r>
              <a:rPr lang="en-US" sz="1600" dirty="0"/>
              <a:t>of owners &amp; approaches, minute parcels, small relative volumes, high valuation, </a:t>
            </a:r>
            <a:r>
              <a:rPr lang="en-US" sz="1600" dirty="0" smtClean="0"/>
              <a:t>under/over achievers</a:t>
            </a:r>
            <a:endParaRPr lang="en-US" sz="16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11162"/>
            <a:ext cx="4724400" cy="884238"/>
          </a:xfrm>
        </p:spPr>
        <p:txBody>
          <a:bodyPr/>
          <a:lstStyle/>
          <a:p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History, </a:t>
            </a:r>
            <a:b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Fine-tuned Traditions</a:t>
            </a:r>
            <a:endParaRPr lang="en-US" sz="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4191000" cy="4724400"/>
          </a:xfrm>
        </p:spPr>
        <p:txBody>
          <a:bodyPr>
            <a:normAutofit fontScale="77500" lnSpcReduction="20000"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/>
              <a:t>Winemaking began with Romans in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 AD.</a:t>
            </a:r>
            <a:endParaRPr lang="en-US" sz="24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/>
              <a:t>Monastic traditions (5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en-US" sz="2400" dirty="0" smtClean="0"/>
              <a:t>Century</a:t>
            </a:r>
            <a:r>
              <a:rPr lang="en-US" sz="2400" dirty="0" smtClean="0"/>
              <a:t>)</a:t>
            </a:r>
            <a:r>
              <a:rPr lang="en-US" sz="2400" dirty="0"/>
              <a:t> </a:t>
            </a:r>
            <a:r>
              <a:rPr lang="en-US" sz="2400" dirty="0" smtClean="0"/>
              <a:t>&amp; </a:t>
            </a:r>
            <a:r>
              <a:rPr lang="en-US" sz="2400" dirty="0" smtClean="0"/>
              <a:t>Cistercian </a:t>
            </a:r>
            <a:r>
              <a:rPr lang="en-US" sz="2400" dirty="0"/>
              <a:t>Order (11</a:t>
            </a:r>
            <a:r>
              <a:rPr lang="en-US" sz="2400" baseline="30000" dirty="0"/>
              <a:t>th</a:t>
            </a:r>
            <a:r>
              <a:rPr lang="en-US" sz="2400" dirty="0"/>
              <a:t> </a:t>
            </a:r>
            <a:r>
              <a:rPr lang="en-US" sz="2400" dirty="0" smtClean="0"/>
              <a:t>Century). </a:t>
            </a:r>
            <a:r>
              <a:rPr lang="en-US" sz="2400" dirty="0" smtClean="0"/>
              <a:t>Catholic </a:t>
            </a:r>
            <a:r>
              <a:rPr lang="en-US" sz="2400" dirty="0" smtClean="0"/>
              <a:t>monks </a:t>
            </a:r>
            <a:r>
              <a:rPr lang="en-US" sz="2400" dirty="0" smtClean="0"/>
              <a:t>planted vines in Middle Ages and grew grapes for the church and Dukes of Burgundy. Established disciplined </a:t>
            </a:r>
            <a:r>
              <a:rPr lang="en-US" sz="2400" dirty="0"/>
              <a:t>vineyard practices, founded Clos de Vougeot, </a:t>
            </a:r>
            <a:r>
              <a:rPr lang="en-US" sz="2400" dirty="0" smtClean="0"/>
              <a:t>responsible for early fame </a:t>
            </a:r>
            <a:r>
              <a:rPr lang="en-US" sz="2400" dirty="0"/>
              <a:t>of </a:t>
            </a:r>
            <a:r>
              <a:rPr lang="en-US" sz="2400" dirty="0" smtClean="0"/>
              <a:t>wines.</a:t>
            </a:r>
            <a:endParaRPr lang="en-US" sz="2400" dirty="0"/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/>
              <a:t>Classification systems beginning in 1416 with Charles VI.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/>
              <a:t>French Revolution gave the wine back to the people. Early family domaines and traditions developed.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/>
              <a:t>Modern developments (worldwide markets &amp; competition)</a:t>
            </a:r>
          </a:p>
          <a:p>
            <a:endParaRPr lang="en-US" dirty="0"/>
          </a:p>
        </p:txBody>
      </p:sp>
      <p:pic>
        <p:nvPicPr>
          <p:cNvPr id="5122" name="Picture 2" descr="C:\Users\wschubert\Desktop\John_duke_of_burgund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4"/>
          <a:stretch/>
        </p:blipFill>
        <p:spPr bwMode="auto">
          <a:xfrm>
            <a:off x="5234940" y="2652449"/>
            <a:ext cx="1470660" cy="16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wschubert\Desktop\monks-drinking-wine-at-bu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4750511" y="228600"/>
            <a:ext cx="3555275" cy="230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wschubert\Desktop\tumblr_lfkr7avgxr1qcybz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12" y="4386943"/>
            <a:ext cx="3555274" cy="23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wschubert\Desktop\Philip_II_duke_of_burgund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6"/>
          <a:stretch/>
        </p:blipFill>
        <p:spPr bwMode="auto">
          <a:xfrm>
            <a:off x="6880846" y="2633577"/>
            <a:ext cx="1424954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2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wschubert\Desktop\burgundy soil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8645"/>
          <a:stretch/>
        </p:blipFill>
        <p:spPr bwMode="auto">
          <a:xfrm>
            <a:off x="0" y="3780116"/>
            <a:ext cx="8458201" cy="30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20000" cy="58057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&amp; Geology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838200"/>
            <a:ext cx="5468982" cy="3429000"/>
          </a:xfrm>
        </p:spPr>
        <p:txBody>
          <a:bodyPr>
            <a:noAutofit/>
          </a:bodyPr>
          <a:lstStyle/>
          <a:p>
            <a:pPr marL="342900" lvl="1">
              <a:buClr>
                <a:schemeClr val="accent1"/>
              </a:buClr>
            </a:pPr>
            <a:r>
              <a:rPr lang="en-US" sz="1600" dirty="0" smtClean="0"/>
              <a:t>Burgundy is situated </a:t>
            </a:r>
            <a:r>
              <a:rPr lang="en-US" sz="1600" dirty="0"/>
              <a:t>at the edge of both continental and maritime influences, </a:t>
            </a:r>
            <a:r>
              <a:rPr lang="en-US" sz="1600" dirty="0" smtClean="0"/>
              <a:t>so the </a:t>
            </a:r>
            <a:r>
              <a:rPr lang="en-US" sz="1600" dirty="0"/>
              <a:t>western winds, which bring rain, often lose </a:t>
            </a:r>
            <a:r>
              <a:rPr lang="en-US" sz="1600" dirty="0" smtClean="0"/>
              <a:t>moisture by the time they reach </a:t>
            </a:r>
            <a:r>
              <a:rPr lang="en-US" sz="1600" dirty="0"/>
              <a:t>the </a:t>
            </a:r>
            <a:r>
              <a:rPr lang="en-US" sz="1600" dirty="0" smtClean="0"/>
              <a:t>hills of the Côte d’Or.  As </a:t>
            </a:r>
            <a:r>
              <a:rPr lang="en-US" sz="1600" dirty="0"/>
              <a:t>for the </a:t>
            </a:r>
            <a:r>
              <a:rPr lang="en-US" sz="1600" dirty="0" smtClean="0"/>
              <a:t>cold and arid north </a:t>
            </a:r>
            <a:r>
              <a:rPr lang="en-US" sz="1600" dirty="0"/>
              <a:t>winds, they </a:t>
            </a:r>
            <a:r>
              <a:rPr lang="en-US" sz="1600" dirty="0" smtClean="0"/>
              <a:t>help to keep the vines clean and dry.</a:t>
            </a:r>
          </a:p>
          <a:p>
            <a:pPr marL="342900" lvl="1">
              <a:buClr>
                <a:schemeClr val="accent1"/>
              </a:buClr>
            </a:pPr>
            <a:r>
              <a:rPr lang="en-US" sz="1600" dirty="0"/>
              <a:t>L</a:t>
            </a:r>
            <a:r>
              <a:rPr lang="en-US" sz="1600" dirty="0" smtClean="0"/>
              <a:t>ocalized </a:t>
            </a:r>
            <a:r>
              <a:rPr lang="en-US" sz="1600" dirty="0"/>
              <a:t>summer storms </a:t>
            </a:r>
            <a:r>
              <a:rPr lang="en-US" sz="1600" dirty="0" smtClean="0"/>
              <a:t>can </a:t>
            </a:r>
            <a:r>
              <a:rPr lang="en-US" sz="1600" dirty="0"/>
              <a:t>bring hail </a:t>
            </a:r>
            <a:r>
              <a:rPr lang="en-US" sz="1600" dirty="0" smtClean="0"/>
              <a:t> </a:t>
            </a:r>
            <a:r>
              <a:rPr lang="en-US" sz="1600" dirty="0"/>
              <a:t>– </a:t>
            </a:r>
            <a:r>
              <a:rPr lang="en-US" sz="1600" dirty="0" smtClean="0"/>
              <a:t> the </a:t>
            </a:r>
            <a:r>
              <a:rPr lang="en-US" sz="1600" dirty="0"/>
              <a:t>greatest weather event threat to the </a:t>
            </a:r>
            <a:r>
              <a:rPr lang="en-US" sz="1600" dirty="0" smtClean="0"/>
              <a:t>vines and </a:t>
            </a:r>
            <a:r>
              <a:rPr lang="en-US" sz="1600" dirty="0" smtClean="0"/>
              <a:t>a tragic occurrence that has plagued many parts of Burgundy in recent years. </a:t>
            </a:r>
          </a:p>
          <a:p>
            <a:r>
              <a:rPr lang="en-US" sz="1600" dirty="0" smtClean="0"/>
              <a:t>Burgundy has a complex geology. </a:t>
            </a:r>
            <a:r>
              <a:rPr lang="en-US" sz="1600" dirty="0"/>
              <a:t>About 200 million years ago, the region was part of a vast, tropical sea </a:t>
            </a:r>
            <a:r>
              <a:rPr lang="en-US" sz="1600" dirty="0" smtClean="0"/>
              <a:t>, which left behind a strong presence </a:t>
            </a:r>
            <a:r>
              <a:rPr lang="en-US" sz="1600" dirty="0"/>
              <a:t>of </a:t>
            </a:r>
            <a:r>
              <a:rPr lang="en-US" sz="1600" u="sng" dirty="0" smtClean="0"/>
              <a:t>clay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u="sng" dirty="0" smtClean="0"/>
              <a:t>limestone</a:t>
            </a:r>
            <a:r>
              <a:rPr lang="en-US" sz="1600" dirty="0" smtClean="0"/>
              <a:t>. Shells are often found in the soils. </a:t>
            </a:r>
            <a:endParaRPr lang="en-US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19326" r="29214" b="25432"/>
          <a:stretch/>
        </p:blipFill>
        <p:spPr bwMode="auto">
          <a:xfrm rot="306629">
            <a:off x="5316657" y="813250"/>
            <a:ext cx="2956520" cy="2127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228600"/>
            <a:ext cx="76200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 Classifications 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the Slope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2057400"/>
            <a:ext cx="666960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8458200" cy="63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93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Côte de Nuits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N</a:t>
            </a:r>
            <a:r>
              <a:rPr lang="en-US" dirty="0" smtClean="0"/>
              <a:t>orthern </a:t>
            </a:r>
            <a:r>
              <a:rPr lang="en-US" dirty="0"/>
              <a:t>part of </a:t>
            </a:r>
            <a:r>
              <a:rPr lang="en-US" dirty="0" smtClean="0"/>
              <a:t>the Côte d’Or</a:t>
            </a:r>
            <a:r>
              <a:rPr lang="en-US" dirty="0"/>
              <a:t> </a:t>
            </a:r>
            <a:r>
              <a:rPr lang="en-US" dirty="0" smtClean="0"/>
              <a:t>better </a:t>
            </a:r>
            <a:r>
              <a:rPr lang="en-US" dirty="0"/>
              <a:t>known for reds than whites, as it is home to the villages </a:t>
            </a:r>
            <a:r>
              <a:rPr lang="en-US" dirty="0" smtClean="0"/>
              <a:t>of Gevrey-Chambertin, Morey Saint Denis, Chambolle-Musigny, Vosne-Romanée and Nuits St Georges. </a:t>
            </a:r>
            <a:r>
              <a:rPr lang="en-US" dirty="0"/>
              <a:t> </a:t>
            </a:r>
            <a:r>
              <a:rPr lang="en-US" dirty="0" smtClean="0"/>
              <a:t>Approximately 80% of production </a:t>
            </a:r>
            <a:r>
              <a:rPr lang="en-US" dirty="0"/>
              <a:t>is Pinot </a:t>
            </a:r>
            <a:r>
              <a:rPr lang="en-US" dirty="0" smtClean="0"/>
              <a:t>Noir, 20% Chardonnay.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The Côte </a:t>
            </a:r>
            <a:r>
              <a:rPr lang="en-US" dirty="0"/>
              <a:t>de Nuits </a:t>
            </a:r>
            <a:r>
              <a:rPr lang="en-US" dirty="0" smtClean="0"/>
              <a:t>is </a:t>
            </a:r>
            <a:r>
              <a:rPr lang="en-US" dirty="0"/>
              <a:t>13 miles total </a:t>
            </a:r>
            <a:r>
              <a:rPr lang="en-US" dirty="0" smtClean="0"/>
              <a:t>north to south and boasts </a:t>
            </a:r>
            <a:r>
              <a:rPr lang="en-US" dirty="0" smtClean="0"/>
              <a:t>24 </a:t>
            </a:r>
            <a:r>
              <a:rPr lang="en-US" dirty="0" smtClean="0"/>
              <a:t>Grand Crus that form a patchwork on the </a:t>
            </a:r>
            <a:r>
              <a:rPr lang="en-US" dirty="0" smtClean="0"/>
              <a:t>eastern-facing slopes looking toward </a:t>
            </a:r>
            <a:r>
              <a:rPr lang="en-US" dirty="0" smtClean="0"/>
              <a:t>the Valley of the Saone River. The </a:t>
            </a:r>
            <a:r>
              <a:rPr lang="en-US" dirty="0"/>
              <a:t>Grand Crus of the </a:t>
            </a:r>
            <a:r>
              <a:rPr lang="en-US" dirty="0" smtClean="0"/>
              <a:t>Côte </a:t>
            </a:r>
            <a:r>
              <a:rPr lang="en-US" dirty="0"/>
              <a:t>de Nuits are some of the smallest appellations in </a:t>
            </a:r>
            <a:r>
              <a:rPr lang="en-US" dirty="0" smtClean="0"/>
              <a:t>France (due to structure of post French Revolution inheritance laws). The </a:t>
            </a:r>
            <a:r>
              <a:rPr lang="en-US" dirty="0"/>
              <a:t>village of Gevrey-Chambertin has </a:t>
            </a:r>
            <a:r>
              <a:rPr lang="en-US" dirty="0" smtClean="0"/>
              <a:t>nine Grand Crus, more than </a:t>
            </a:r>
            <a:r>
              <a:rPr lang="en-US" dirty="0"/>
              <a:t>any other </a:t>
            </a:r>
            <a:r>
              <a:rPr lang="en-US" dirty="0" smtClean="0"/>
              <a:t>village in the Côte d’Or.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Côte de Nuits Grand Crus tend </a:t>
            </a:r>
            <a:r>
              <a:rPr lang="en-US" dirty="0"/>
              <a:t>to be Burgundy’s most powerful and long-lived Pinot Noirs, as well as its most famous.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04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407400" cy="632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3442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2444</TotalTime>
  <Words>1689</Words>
  <Application>Microsoft Office PowerPoint</Application>
  <PresentationFormat>On-screen Show (4:3)</PresentationFormat>
  <Paragraphs>173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Adjacency</vt:lpstr>
      <vt:lpstr> BURGUNDY’S CÔTE D’OR POLANER SELECTIONS – TEAM NY METRO SEPTEMBER 12, 2014 </vt:lpstr>
      <vt:lpstr>Geography Lesson: Where IS the Côte d’Or?</vt:lpstr>
      <vt:lpstr>PowerPoint Presentation</vt:lpstr>
      <vt:lpstr>Long History,  Fine-tuned Traditions</vt:lpstr>
      <vt:lpstr>Climate &amp; Geology</vt:lpstr>
      <vt:lpstr> Cru Classifications  Reading the Slope</vt:lpstr>
      <vt:lpstr>PowerPoint Presentation</vt:lpstr>
      <vt:lpstr>Côte de Nuits</vt:lpstr>
      <vt:lpstr>PowerPoint Presentation</vt:lpstr>
      <vt:lpstr>Côte de Beaune</vt:lpstr>
      <vt:lpstr>Pierre Duroché Gevrey-Chambertin Young Dynamo </vt:lpstr>
      <vt:lpstr>Jean-Louis Trapet Gevrey-Chambertin Poetic Terroir Translator </vt:lpstr>
      <vt:lpstr>PowerPoint Presentation</vt:lpstr>
      <vt:lpstr>Anne &amp; Hervé Sigaut Chambolle-Musigny Guided by a Burgundian Compass  </vt:lpstr>
      <vt:lpstr>PowerPoint Presentation</vt:lpstr>
      <vt:lpstr>Antoine Lienhardt Comblanchien Lionheart</vt:lpstr>
      <vt:lpstr>PowerPoint Presentation</vt:lpstr>
      <vt:lpstr>Camus-Bruchon Savigny-les-Beaune Quiet Killer of Savigny </vt:lpstr>
      <vt:lpstr>PowerPoint Presentation</vt:lpstr>
      <vt:lpstr>Michel Gaunoux  Pommard Legacy Estate</vt:lpstr>
      <vt:lpstr>PowerPoint Presentation</vt:lpstr>
      <vt:lpstr>Boisson-Vadot (Bernard, Pierre &amp; Anne) Meursault A Sockless Hedonist &amp; A Rising Star </vt:lpstr>
      <vt:lpstr>Jean-Philippe Fichet Meursault Precisionist</vt:lpstr>
      <vt:lpstr>PowerPoint Presentation</vt:lpstr>
      <vt:lpstr>Paul Chapelle &amp; Filles Montagny-Les-Beaune  (Puligny &amp; Santenay) Treasure trove of vintages</vt:lpstr>
      <vt:lpstr>PowerPoint Presentation</vt:lpstr>
      <vt:lpstr>Fontaine-Gagnard Chassagne-Montrachet Epitome of Grace</vt:lpstr>
      <vt:lpstr>PowerPoint Presentation</vt:lpstr>
      <vt:lpstr>How to Sell Burgs in the Big Apple</vt:lpstr>
    </vt:vector>
  </TitlesOfParts>
  <Company>Polaner Selections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BOJO RISIN’!</dc:title>
  <dc:creator>Whitney Schubert</dc:creator>
  <cp:lastModifiedBy>Whitney Schubert</cp:lastModifiedBy>
  <cp:revision>347</cp:revision>
  <cp:lastPrinted>2014-09-08T19:51:46Z</cp:lastPrinted>
  <dcterms:created xsi:type="dcterms:W3CDTF">2012-01-04T17:57:53Z</dcterms:created>
  <dcterms:modified xsi:type="dcterms:W3CDTF">2014-09-08T20:20:55Z</dcterms:modified>
</cp:coreProperties>
</file>