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65" r:id="rId3"/>
    <p:sldId id="266" r:id="rId4"/>
    <p:sldId id="267" r:id="rId5"/>
    <p:sldId id="258" r:id="rId6"/>
    <p:sldId id="268" r:id="rId7"/>
    <p:sldId id="271" r:id="rId8"/>
    <p:sldId id="262" r:id="rId9"/>
    <p:sldId id="274" r:id="rId10"/>
    <p:sldId id="260" r:id="rId11"/>
    <p:sldId id="272" r:id="rId12"/>
    <p:sldId id="269" r:id="rId13"/>
    <p:sldId id="277" r:id="rId14"/>
    <p:sldId id="278" r:id="rId15"/>
    <p:sldId id="261" r:id="rId16"/>
    <p:sldId id="263" r:id="rId17"/>
    <p:sldId id="264" r:id="rId18"/>
    <p:sldId id="273" r:id="rId19"/>
    <p:sldId id="259" r:id="rId20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C4E3CCD-8F48-4D19-A067-C2CEB298FDA6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C3ED45A-4A4F-453F-9FF1-7F9C2108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6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FangSong" panose="02010609060101010101" pitchFamily="49" charset="-122"/>
                <a:ea typeface="FangSong" panose="02010609060101010101" pitchFamily="49" charset="-122"/>
              </a:defRPr>
            </a:lvl1pPr>
            <a:lvl2pPr>
              <a:defRPr b="1">
                <a:latin typeface="FangSong" panose="02010609060101010101" pitchFamily="49" charset="-122"/>
                <a:ea typeface="FangSong" panose="02010609060101010101" pitchFamily="49" charset="-122"/>
              </a:defRPr>
            </a:lvl2pPr>
            <a:lvl3pPr>
              <a:defRPr b="1">
                <a:latin typeface="FangSong" panose="02010609060101010101" pitchFamily="49" charset="-122"/>
                <a:ea typeface="FangSong" panose="02010609060101010101" pitchFamily="49" charset="-122"/>
              </a:defRPr>
            </a:lvl3pPr>
            <a:lvl4pPr>
              <a:defRPr b="1">
                <a:latin typeface="FangSong" panose="02010609060101010101" pitchFamily="49" charset="-122"/>
                <a:ea typeface="FangSong" panose="02010609060101010101" pitchFamily="49" charset="-122"/>
              </a:defRPr>
            </a:lvl4pPr>
            <a:lvl5pPr>
              <a:defRPr b="1">
                <a:latin typeface="FangSong" panose="02010609060101010101" pitchFamily="49" charset="-122"/>
                <a:ea typeface="FangSong" panose="02010609060101010101" pitchFamily="49" charset="-122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943705D-6F34-4E90-9249-F5AE6B2591CD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B03A9A4-2030-4B9E-9906-9E77BE36B6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bg1">
              <a:lumMod val="65000"/>
            </a:schemeClr>
          </a:solidFill>
          <a:latin typeface="FangSong" panose="02010609060101010101" pitchFamily="49" charset="-122"/>
          <a:ea typeface="FangSong" panose="02010609060101010101" pitchFamily="49" charset="-122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b="0" kern="1200">
          <a:solidFill>
            <a:schemeClr val="bg1">
              <a:lumMod val="50000"/>
            </a:schemeClr>
          </a:solidFill>
          <a:latin typeface="FangSong" panose="02010609060101010101" pitchFamily="49" charset="-122"/>
          <a:ea typeface="FangSong" panose="02010609060101010101" pitchFamily="49" charset="-122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b="0" kern="1200">
          <a:solidFill>
            <a:schemeClr val="bg1">
              <a:lumMod val="50000"/>
            </a:schemeClr>
          </a:solidFill>
          <a:latin typeface="FangSong" panose="02010609060101010101" pitchFamily="49" charset="-122"/>
          <a:ea typeface="FangSong" panose="02010609060101010101" pitchFamily="49" charset="-122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b="0" kern="1200">
          <a:solidFill>
            <a:schemeClr val="bg1">
              <a:lumMod val="50000"/>
            </a:schemeClr>
          </a:solidFill>
          <a:latin typeface="FangSong" panose="02010609060101010101" pitchFamily="49" charset="-122"/>
          <a:ea typeface="FangSong" panose="02010609060101010101" pitchFamily="49" charset="-122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b="0" kern="1200">
          <a:solidFill>
            <a:schemeClr val="bg1">
              <a:lumMod val="50000"/>
            </a:schemeClr>
          </a:solidFill>
          <a:latin typeface="FangSong" panose="02010609060101010101" pitchFamily="49" charset="-122"/>
          <a:ea typeface="FangSong" panose="02010609060101010101" pitchFamily="49" charset="-122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b="0" kern="1200" baseline="0">
          <a:solidFill>
            <a:schemeClr val="bg1">
              <a:lumMod val="50000"/>
            </a:schemeClr>
          </a:solidFill>
          <a:latin typeface="FangSong" panose="02010609060101010101" pitchFamily="49" charset="-122"/>
          <a:ea typeface="FangSong" panose="02010609060101010101" pitchFamily="49" charset="-122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Chianti Portfolio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36" y="-17585"/>
            <a:ext cx="9214028" cy="68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7620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Polaner Selections</a:t>
            </a:r>
          </a:p>
          <a:p>
            <a:r>
              <a:rPr 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Chianti Classico </a:t>
            </a:r>
            <a:endParaRPr 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5969" y="4977815"/>
            <a:ext cx="2403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Casalino</a:t>
            </a:r>
            <a:r>
              <a:rPr lang="en-US" sz="1600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Vineyard (used for Fontalloro)</a:t>
            </a:r>
            <a:endParaRPr lang="en-US" sz="1600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2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Castell’in</a:t>
            </a:r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Villa &amp; Felsina</a:t>
            </a:r>
            <a:b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en-US" sz="3600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(satellite view)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853" y="1752600"/>
            <a:ext cx="7676294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4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Vineyard Map for Felsina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7170" name="Picture 2" descr="C:\Users\mrich\AppData\Local\Microsoft\Windows\Temporary Internet Files\Content.Outlook\HRHAIDHC\cartina-fels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err="1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Castelnuovo</a:t>
            </a:r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b="0" dirty="0" err="1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Berardenga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5745" y="1752600"/>
            <a:ext cx="5932509" cy="43735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MARKETING\Pictures\Trips\2014\Solo Italy Trip July\Felsina\View of Rancia Viney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145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Felsina History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573530"/>
            <a:ext cx="6629400" cy="269367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1966 Domenico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Poggiali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buys the estate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The Estate is made up of many medieval farmhouses – each with its own vineyard or vineyards. Many of the original owners of the farmhouses still work for the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Poggiali’s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tending the vineyards.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In the late 1970’s Giuseppe Mazzocolin takes over the commercial development of the winery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Franco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Bernabei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became involved as consultant winemaker in the early 1980’s – 1983 being the first vintages of Rancia and Fontalloro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Domenico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Poggiali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remained the titular head of the estate though Giuseppe Mazzocolin was running the day-to-day operations until very recently.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Giovanni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Poggiali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became involved in the winery in the 1990’s and has recently taken over the day-to-day operations with Giuseppe Mazzocolin in semi-retirement.	</a:t>
            </a:r>
          </a:p>
        </p:txBody>
      </p:sp>
    </p:spTree>
    <p:extLst>
      <p:ext uri="{BB962C8B-B14F-4D97-AF65-F5344CB8AC3E}">
        <p14:creationId xmlns:p14="http://schemas.microsoft.com/office/powerpoint/2010/main" val="19085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err="1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Castell’in</a:t>
            </a:r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vill</a:t>
            </a:r>
            <a:r>
              <a:rPr lang="en-US" b="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History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8994"/>
            <a:ext cx="6807198" cy="510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1608994"/>
            <a:ext cx="4521198" cy="2658206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1968 Coralia and her husband buy the estate where they planned to hunt and to make wine “for fun.”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1971 First vintage of CCR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1977 Coralia meets Giacomo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Tachis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, famed winemaker of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Sassicaia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and others, he does not act as official consultant but offers her advice including grafting Cabernet S. over her </a:t>
            </a:r>
            <a:r>
              <a:rPr lang="en-US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Canaiolo</a:t>
            </a:r>
            <a:endParaRPr lang="en-US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1990 Poggio delle Rose vineyard planted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1996 1</a:t>
            </a:r>
            <a:r>
              <a:rPr lang="en-US" baseline="300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st</a:t>
            </a:r>
            <a:r>
              <a:rPr 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commercial release of P. d. 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5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b="1" u="sng" dirty="0" smtClean="0">
              <a:latin typeface="+mj-lt"/>
              <a:ea typeface="FangSong" panose="02010609060101010101" pitchFamily="49" charset="-122"/>
            </a:endParaRPr>
          </a:p>
          <a:p>
            <a:pPr marL="0" indent="0" algn="ctr">
              <a:buNone/>
            </a:pPr>
            <a:r>
              <a:rPr lang="en-US" b="1" u="sng" dirty="0" err="1" smtClean="0">
                <a:latin typeface="+mj-lt"/>
                <a:ea typeface="FangSong" panose="02010609060101010101" pitchFamily="49" charset="-122"/>
              </a:rPr>
              <a:t>Castell’in</a:t>
            </a:r>
            <a:r>
              <a:rPr lang="en-US" b="1" u="sng" dirty="0" smtClean="0">
                <a:latin typeface="+mj-lt"/>
                <a:ea typeface="FangSong" panose="02010609060101010101" pitchFamily="49" charset="-122"/>
              </a:rPr>
              <a:t> Villa Chianti Classico</a:t>
            </a:r>
          </a:p>
          <a:p>
            <a:r>
              <a:rPr lang="en-US" dirty="0" smtClean="0">
                <a:latin typeface="+mj-lt"/>
                <a:ea typeface="FangSong" panose="02010609060101010101" pitchFamily="49" charset="-122"/>
              </a:rPr>
              <a:t>100% Sangiovese</a:t>
            </a:r>
          </a:p>
          <a:p>
            <a:r>
              <a:rPr lang="en-US" dirty="0" smtClean="0">
                <a:latin typeface="+mj-lt"/>
                <a:ea typeface="FangSong" panose="02010609060101010101" pitchFamily="49" charset="-122"/>
              </a:rPr>
              <a:t>A mix of sandstone, limestone and alluvial soils.</a:t>
            </a:r>
          </a:p>
          <a:p>
            <a:r>
              <a:rPr lang="en-US" dirty="0" smtClean="0">
                <a:latin typeface="+mj-lt"/>
                <a:ea typeface="FangSong" panose="02010609060101010101" pitchFamily="49" charset="-122"/>
              </a:rPr>
              <a:t>Elevation 250-300 m </a:t>
            </a:r>
          </a:p>
          <a:p>
            <a:r>
              <a:rPr lang="en-US" dirty="0" smtClean="0">
                <a:latin typeface="+mj-lt"/>
                <a:ea typeface="FangSong" panose="02010609060101010101" pitchFamily="49" charset="-122"/>
              </a:rPr>
              <a:t>12-15 day fermentation in steel</a:t>
            </a:r>
          </a:p>
          <a:p>
            <a:r>
              <a:rPr lang="en-US" dirty="0" smtClean="0">
                <a:latin typeface="+mj-lt"/>
                <a:ea typeface="FangSong" panose="02010609060101010101" pitchFamily="49" charset="-122"/>
              </a:rPr>
              <a:t>Aged in large </a:t>
            </a:r>
            <a:r>
              <a:rPr lang="en-US" dirty="0" err="1" smtClean="0">
                <a:latin typeface="+mj-lt"/>
                <a:ea typeface="FangSong" panose="02010609060101010101" pitchFamily="49" charset="-122"/>
              </a:rPr>
              <a:t>Slavonian</a:t>
            </a:r>
            <a:r>
              <a:rPr lang="en-US" dirty="0" smtClean="0">
                <a:latin typeface="+mj-lt"/>
                <a:ea typeface="FangSong" panose="02010609060101010101" pitchFamily="49" charset="-122"/>
              </a:rPr>
              <a:t> oak for 24 months followed by a minimum of six months in the bottle.</a:t>
            </a:r>
          </a:p>
          <a:p>
            <a:r>
              <a:rPr lang="en-US" dirty="0" smtClean="0">
                <a:latin typeface="+mj-lt"/>
                <a:ea typeface="FangSong" panose="02010609060101010101" pitchFamily="49" charset="-122"/>
              </a:rPr>
              <a:t>Production 4,166 cases</a:t>
            </a:r>
            <a:endParaRPr lang="en-US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n-US" sz="2000" b="1" u="sng" dirty="0" smtClean="0">
              <a:latin typeface="+mj-lt"/>
              <a:ea typeface="FangSong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2000" b="1" u="sng" dirty="0" smtClean="0">
                <a:latin typeface="+mj-lt"/>
                <a:ea typeface="FangSong" panose="02010609060101010101" pitchFamily="49" charset="-122"/>
              </a:rPr>
              <a:t>Felsina Chianti Classico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100% Sangiovese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Alluvial soil with pebbles and sand.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Elevation 320-420 m 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10-12 day fermentation in steel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Aged in large </a:t>
            </a:r>
            <a:r>
              <a:rPr lang="en-US" sz="2000" dirty="0" err="1" smtClean="0">
                <a:latin typeface="+mj-lt"/>
                <a:ea typeface="FangSong" panose="02010609060101010101" pitchFamily="49" charset="-122"/>
              </a:rPr>
              <a:t>Slavonian</a:t>
            </a:r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 oak for 12 months followed by a minimum of three months in the bottle.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Production 20,000 cases</a:t>
            </a:r>
          </a:p>
          <a:p>
            <a:r>
              <a:rPr lang="en-US" sz="2000" dirty="0" smtClean="0">
                <a:latin typeface="+mj-lt"/>
                <a:ea typeface="FangSong" panose="02010609060101010101" pitchFamily="49" charset="-122"/>
              </a:rPr>
              <a:t>They use both selected and indigenous yeast</a:t>
            </a:r>
          </a:p>
        </p:txBody>
      </p:sp>
      <p:pic>
        <p:nvPicPr>
          <p:cNvPr id="5124" name="Picture 4" descr="S:\MARKETING\Labels\Italy\ABCD\Castell'in Villa\Chianti Classico 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0214" y="857786"/>
            <a:ext cx="719717" cy="25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S:\MARKETING\Labels\Italy\EFGHI\Felsina\Felsina Chianti Classico 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748927" cy="10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572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COMPARISON OF CASTELL’IN VILLA &amp; FELSINA CHIANTI CLASSICO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47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 err="1" smtClean="0"/>
              <a:t>Castell’in</a:t>
            </a:r>
            <a:r>
              <a:rPr lang="en-US" u="sng" dirty="0" smtClean="0"/>
              <a:t> Villa CCR</a:t>
            </a:r>
          </a:p>
          <a:p>
            <a:r>
              <a:rPr lang="en-US" dirty="0" smtClean="0"/>
              <a:t>100% Sangiovese</a:t>
            </a:r>
          </a:p>
          <a:p>
            <a:r>
              <a:rPr lang="en-US" dirty="0" smtClean="0"/>
              <a:t>Alluvial soil with pebbles and a mixture of limestone, clay and sand.</a:t>
            </a:r>
          </a:p>
          <a:p>
            <a:r>
              <a:rPr lang="en-US" dirty="0" smtClean="0"/>
              <a:t>Elevation 300 m </a:t>
            </a:r>
          </a:p>
          <a:p>
            <a:r>
              <a:rPr lang="en-US" dirty="0" smtClean="0"/>
              <a:t>12-14 day fermentation in steel</a:t>
            </a:r>
          </a:p>
          <a:p>
            <a:r>
              <a:rPr lang="en-US" dirty="0" smtClean="0"/>
              <a:t>Aged in large </a:t>
            </a:r>
            <a:r>
              <a:rPr lang="en-US" dirty="0" err="1" smtClean="0"/>
              <a:t>Slavonian</a:t>
            </a:r>
            <a:r>
              <a:rPr lang="en-US" dirty="0" smtClean="0"/>
              <a:t> oak for 24-36 months followed by six to 12 months in the bottle.</a:t>
            </a:r>
          </a:p>
          <a:p>
            <a:r>
              <a:rPr lang="en-US" dirty="0" smtClean="0"/>
              <a:t>Production 1,250 cases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u="sng" dirty="0" smtClean="0"/>
          </a:p>
          <a:p>
            <a:pPr marL="0" indent="0" algn="ctr">
              <a:buNone/>
            </a:pPr>
            <a:r>
              <a:rPr lang="en-US" u="sng" dirty="0" smtClean="0"/>
              <a:t>Felsina CCR</a:t>
            </a:r>
          </a:p>
          <a:p>
            <a:r>
              <a:rPr lang="en-US" dirty="0" smtClean="0"/>
              <a:t>100% Sangiovese</a:t>
            </a:r>
          </a:p>
          <a:p>
            <a:r>
              <a:rPr lang="en-US" dirty="0" smtClean="0"/>
              <a:t>A mix of sandstone, limestone and alluvial soils.</a:t>
            </a:r>
          </a:p>
          <a:p>
            <a:r>
              <a:rPr lang="en-US" dirty="0" smtClean="0"/>
              <a:t>Elevation 320-420 m </a:t>
            </a:r>
          </a:p>
          <a:p>
            <a:r>
              <a:rPr lang="en-US" dirty="0" smtClean="0"/>
              <a:t>14-16 day fermentation in steel</a:t>
            </a:r>
          </a:p>
          <a:p>
            <a:r>
              <a:rPr lang="en-US" dirty="0" smtClean="0"/>
              <a:t>Aged in large </a:t>
            </a:r>
            <a:r>
              <a:rPr lang="en-US" dirty="0" err="1" smtClean="0"/>
              <a:t>Slavonian</a:t>
            </a:r>
            <a:r>
              <a:rPr lang="en-US" dirty="0" smtClean="0"/>
              <a:t> oak for 12 to 16 months followed by three to six months in the bottle.</a:t>
            </a:r>
          </a:p>
          <a:p>
            <a:r>
              <a:rPr lang="en-US" dirty="0" smtClean="0"/>
              <a:t>Production 5,000 cases</a:t>
            </a:r>
            <a:endParaRPr lang="en-US" dirty="0"/>
          </a:p>
        </p:txBody>
      </p:sp>
      <p:pic>
        <p:nvPicPr>
          <p:cNvPr id="6146" name="Picture 2" descr="S:\MARKETING\Labels\Italy\EFGHI\Felsina\Felsina Chianti  Riserva 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34659"/>
            <a:ext cx="813636" cy="111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S:\MARKETING\Labels\Italy\ABCD\Castell'in Villa\Chianti Classico Riserva 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8715" y="797276"/>
            <a:ext cx="69937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72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COMPARISON OF CASTELL’IN VILLA &amp; FELSINA 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CHIANTI CLASSICO RISERVAS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000" y="3048000"/>
            <a:ext cx="4085316" cy="307816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u="sng" dirty="0" err="1" smtClean="0"/>
              <a:t>Castell’in</a:t>
            </a:r>
            <a:r>
              <a:rPr lang="en-US" u="sng" dirty="0" smtClean="0"/>
              <a:t> Villa CCR Poggio delle Rose</a:t>
            </a:r>
          </a:p>
          <a:p>
            <a:endParaRPr lang="en-US" dirty="0" smtClean="0"/>
          </a:p>
          <a:p>
            <a:r>
              <a:rPr lang="en-US" dirty="0" smtClean="0"/>
              <a:t>100% Sangiovese</a:t>
            </a:r>
          </a:p>
          <a:p>
            <a:r>
              <a:rPr lang="en-US" dirty="0" smtClean="0"/>
              <a:t>Alluvial soil with pebbles and a mixture of limestone, clay and sand.</a:t>
            </a:r>
          </a:p>
          <a:p>
            <a:r>
              <a:rPr lang="en-US" dirty="0" smtClean="0"/>
              <a:t>Elevation 350 m </a:t>
            </a:r>
          </a:p>
          <a:p>
            <a:r>
              <a:rPr lang="en-US" dirty="0" smtClean="0"/>
              <a:t>12-14 day fermentation in steel</a:t>
            </a:r>
          </a:p>
          <a:p>
            <a:r>
              <a:rPr lang="en-US" dirty="0"/>
              <a:t>Aged first in new and used </a:t>
            </a:r>
            <a:r>
              <a:rPr lang="en-US" dirty="0" err="1"/>
              <a:t>barriques</a:t>
            </a:r>
            <a:r>
              <a:rPr lang="en-US" dirty="0"/>
              <a:t> followed by large </a:t>
            </a:r>
            <a:r>
              <a:rPr lang="en-US" dirty="0" err="1"/>
              <a:t>Slavonian</a:t>
            </a:r>
            <a:r>
              <a:rPr lang="en-US" dirty="0"/>
              <a:t> oak for a total of </a:t>
            </a:r>
            <a:r>
              <a:rPr lang="en-US" dirty="0" smtClean="0"/>
              <a:t>24-36 </a:t>
            </a:r>
            <a:r>
              <a:rPr lang="en-US" dirty="0"/>
              <a:t>months then at least 12 months in the bottle.</a:t>
            </a:r>
          </a:p>
          <a:p>
            <a:r>
              <a:rPr lang="en-US" dirty="0" smtClean="0"/>
              <a:t>Production 833 cases of six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3048000"/>
            <a:ext cx="4114801" cy="307816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u="sng" dirty="0" smtClean="0"/>
              <a:t>Felsina CCR Rancia</a:t>
            </a:r>
          </a:p>
          <a:p>
            <a:r>
              <a:rPr lang="en-US" dirty="0" smtClean="0"/>
              <a:t>100% Sangiovese</a:t>
            </a:r>
          </a:p>
          <a:p>
            <a:r>
              <a:rPr lang="en-US" dirty="0" smtClean="0"/>
              <a:t>A mix of sandstone, limestone and alluvial soils.</a:t>
            </a:r>
          </a:p>
          <a:p>
            <a:r>
              <a:rPr lang="en-US" dirty="0" smtClean="0"/>
              <a:t>Elevation 400-420 m </a:t>
            </a:r>
          </a:p>
          <a:p>
            <a:r>
              <a:rPr lang="en-US" dirty="0" smtClean="0"/>
              <a:t>14-16 day fermentation in steel</a:t>
            </a:r>
          </a:p>
          <a:p>
            <a:r>
              <a:rPr lang="en-US" dirty="0" smtClean="0"/>
              <a:t>Aged first in new and used </a:t>
            </a:r>
            <a:r>
              <a:rPr lang="en-US" dirty="0" err="1" smtClean="0"/>
              <a:t>barriques</a:t>
            </a:r>
            <a:r>
              <a:rPr lang="en-US" dirty="0" smtClean="0"/>
              <a:t> for a total of 18-20 months then at least six months in the bottle.</a:t>
            </a:r>
          </a:p>
          <a:p>
            <a:r>
              <a:rPr lang="en-US" dirty="0" smtClean="0"/>
              <a:t>Production 5,000 cases of 12</a:t>
            </a:r>
            <a:endParaRPr lang="en-US" dirty="0"/>
          </a:p>
        </p:txBody>
      </p:sp>
      <p:pic>
        <p:nvPicPr>
          <p:cNvPr id="7170" name="Picture 2" descr="S:\MARKETING\Pictures\Trips\2014\Solo Italy Trip July\Castell'in Villa\Castell'in Villa Poggio delle Rose Viney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52954"/>
            <a:ext cx="1826846" cy="13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MARKETING\Pictures\Trips\2014\Solo Italy Trip July\Felsina\View of Rancia Vineyard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52954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57200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COMPARISON OF POGGIO DELLE ROSE AND RANCIA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Wine tasting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Rodano Chianti Classico 2009</a:t>
            </a:r>
          </a:p>
          <a:p>
            <a:r>
              <a:rPr lang="en-US" dirty="0"/>
              <a:t>Rodano Chianti Classico Riserva </a:t>
            </a:r>
            <a:r>
              <a:rPr lang="en-US" dirty="0" err="1"/>
              <a:t>Viacosta</a:t>
            </a:r>
            <a:r>
              <a:rPr lang="en-US" dirty="0"/>
              <a:t> 2007</a:t>
            </a:r>
          </a:p>
          <a:p>
            <a:endParaRPr lang="en-US" dirty="0" smtClean="0"/>
          </a:p>
          <a:p>
            <a:r>
              <a:rPr lang="en-US" dirty="0"/>
              <a:t>Felsina Chianti Classico 2011</a:t>
            </a:r>
          </a:p>
          <a:p>
            <a:r>
              <a:rPr lang="en-US" dirty="0" err="1" smtClean="0"/>
              <a:t>Castell’in</a:t>
            </a:r>
            <a:r>
              <a:rPr lang="en-US" dirty="0" smtClean="0"/>
              <a:t> Villa Chianti Classico 2010</a:t>
            </a:r>
          </a:p>
          <a:p>
            <a:endParaRPr lang="en-US" dirty="0"/>
          </a:p>
          <a:p>
            <a:r>
              <a:rPr lang="en-US" dirty="0" smtClean="0"/>
              <a:t>Felsina Chianti Classico Riserva 2010</a:t>
            </a:r>
          </a:p>
          <a:p>
            <a:r>
              <a:rPr lang="en-US" dirty="0" err="1" smtClean="0"/>
              <a:t>Castell’in</a:t>
            </a:r>
            <a:r>
              <a:rPr lang="en-US" dirty="0" smtClean="0"/>
              <a:t> Villa Chianti Classico Riserva 2008</a:t>
            </a:r>
          </a:p>
          <a:p>
            <a:r>
              <a:rPr lang="en-US" dirty="0" err="1" smtClean="0"/>
              <a:t>Castell’in</a:t>
            </a:r>
            <a:r>
              <a:rPr lang="en-US" dirty="0" smtClean="0"/>
              <a:t> Villa Chianti Classico Riserva 2006</a:t>
            </a:r>
          </a:p>
          <a:p>
            <a:endParaRPr lang="en-US" dirty="0"/>
          </a:p>
          <a:p>
            <a:r>
              <a:rPr lang="en-US" dirty="0" err="1" smtClean="0"/>
              <a:t>Castell’in</a:t>
            </a:r>
            <a:r>
              <a:rPr lang="en-US" dirty="0" smtClean="0"/>
              <a:t> Villa Chianti Classico Riserva Poggio delle Rose 2008</a:t>
            </a:r>
          </a:p>
          <a:p>
            <a:r>
              <a:rPr lang="en-US" dirty="0" smtClean="0"/>
              <a:t>Felsina Chianti Classico Riserva Rancia </a:t>
            </a:r>
            <a:r>
              <a:rPr lang="en-US" dirty="0" smtClean="0"/>
              <a:t>2008</a:t>
            </a:r>
          </a:p>
          <a:p>
            <a:endParaRPr lang="en-US" dirty="0"/>
          </a:p>
          <a:p>
            <a:r>
              <a:rPr lang="en-US" dirty="0" err="1" smtClean="0"/>
              <a:t>Castell’in</a:t>
            </a:r>
            <a:r>
              <a:rPr lang="en-US" dirty="0" smtClean="0"/>
              <a:t> Villa </a:t>
            </a:r>
            <a:r>
              <a:rPr lang="en-US" dirty="0" err="1" smtClean="0"/>
              <a:t>Santacroce</a:t>
            </a:r>
            <a:r>
              <a:rPr lang="en-US" dirty="0" smtClean="0"/>
              <a:t> 2007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Chianti Classico</a:t>
            </a:r>
            <a:b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en-US" sz="2200" b="0" dirty="0" smtClean="0">
                <a:solidFill>
                  <a:schemeClr val="bg1">
                    <a:lumMod val="50000"/>
                  </a:schemeClr>
                </a:solidFill>
              </a:rPr>
              <a:t>map of some key competitors</a:t>
            </a:r>
            <a:endParaRPr lang="en-US" sz="2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5117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S:\MARKETING\Pictures\Trips\2014\Solo Italy Trip July\Castell'in Villa\Castell'in Villa Est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4931" y="60959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FangSong" panose="02010609060101010101" pitchFamily="49" charset="-122"/>
                <a:ea typeface="FangSong" panose="02010609060101010101" pitchFamily="49" charset="-122"/>
              </a:rPr>
              <a:t>Castell’in</a:t>
            </a:r>
            <a:r>
              <a:rPr 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Villa</a:t>
            </a:r>
            <a:endParaRPr 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326274" cy="1719262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0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S:\MARKETING\Pictures\Producers, Properties\Italy\Felsina\VILLA e CAN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19"/>
            <a:ext cx="10315897" cy="69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3048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Felsina</a:t>
            </a:r>
            <a:endParaRPr lang="en-US" sz="2400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2362200" cy="1771650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3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S:\MARKETING\Pictures\Trips\2014\Solo Italy Trip July\Rodano\Viacosta Vineyard at Rod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3810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Rodano</a:t>
            </a:r>
            <a:endParaRPr 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66111"/>
            <a:ext cx="1981200" cy="2167161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0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Tuscany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4814" y="1752600"/>
            <a:ext cx="4174371" cy="4373563"/>
          </a:xfrm>
          <a:prstGeom prst="rect">
            <a:avLst/>
          </a:prstGeom>
          <a:noFill/>
          <a:ln w="158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The Communes of Chianti Classico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098" name="Picture 2" descr="http://2.bp.blogspot.com/-HaiCNGXTr4U/UqSgCXVqpvI/AAAAAAAAYSU/uRjqQJDW-5E/s1600/Chianti-Classico-map-28gen10-3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19" y="1371600"/>
            <a:ext cx="4949825" cy="4949826"/>
          </a:xfrm>
          <a:prstGeom prst="rect">
            <a:avLst/>
          </a:prstGeom>
          <a:noFill/>
          <a:ln w="15875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Castellina</a:t>
            </a:r>
            <a:r>
              <a:rPr lang="en-US" b="0" dirty="0" smtClean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in Chianti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5604" y="1752600"/>
            <a:ext cx="2892791" cy="43735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1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</a:rPr>
              <a:t>Fattoria Rodano</a:t>
            </a:r>
            <a:br>
              <a:rPr lang="en-US" b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700" b="0" dirty="0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endParaRPr lang="en-US" sz="27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9718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Estate bought by Enrico’s grandfather Carlo in 1958</a:t>
            </a:r>
          </a:p>
          <a:p>
            <a:r>
              <a:rPr lang="en-US" b="1" dirty="0" smtClean="0"/>
              <a:t>Carlo was a doctor in </a:t>
            </a:r>
            <a:r>
              <a:rPr lang="en-US" dirty="0" err="1" smtClean="0"/>
              <a:t>Castellina</a:t>
            </a:r>
            <a:r>
              <a:rPr lang="en-US" dirty="0"/>
              <a:t> </a:t>
            </a:r>
            <a:r>
              <a:rPr lang="en-US" dirty="0" smtClean="0"/>
              <a:t>whose passion was wine and hunting, so he bought the estate</a:t>
            </a:r>
          </a:p>
          <a:p>
            <a:r>
              <a:rPr lang="en-US" dirty="0" smtClean="0"/>
              <a:t>When Carlo died, his son Vittorio bought his sister’s half of the estate and planted 15 more hectares of CC.</a:t>
            </a:r>
          </a:p>
          <a:p>
            <a:r>
              <a:rPr lang="en-US" dirty="0" smtClean="0"/>
              <a:t>First bottled vintage was 1967</a:t>
            </a:r>
          </a:p>
          <a:p>
            <a:r>
              <a:rPr lang="en-US" dirty="0"/>
              <a:t>For many years Giulio Gambelli was a consultant winemaker for them – he was well-known for consulting for </a:t>
            </a:r>
            <a:r>
              <a:rPr lang="en-US" dirty="0" err="1"/>
              <a:t>Montevertine</a:t>
            </a:r>
            <a:r>
              <a:rPr lang="en-US" dirty="0"/>
              <a:t> </a:t>
            </a:r>
            <a:r>
              <a:rPr lang="en-US" dirty="0" smtClean="0"/>
              <a:t>as well as Gianfranco </a:t>
            </a:r>
            <a:r>
              <a:rPr lang="en-US" dirty="0" err="1"/>
              <a:t>Soldera</a:t>
            </a:r>
            <a:r>
              <a:rPr lang="en-US" dirty="0"/>
              <a:t>.</a:t>
            </a:r>
          </a:p>
          <a:p>
            <a:r>
              <a:rPr lang="en-US" dirty="0" smtClean="0"/>
              <a:t>Enrico began working in the winery in the 1980’s and began renovating the vineyards and planting additional ending up with 29 ha of CC and 5 of IGT.</a:t>
            </a:r>
          </a:p>
          <a:p>
            <a:r>
              <a:rPr lang="en-US" dirty="0" smtClean="0"/>
              <a:t>In 1986 Vittorio quit his job as an engineer and focused on Rodano full-time. That year was also the first vintage of </a:t>
            </a:r>
            <a:r>
              <a:rPr lang="en-US" dirty="0" err="1" smtClean="0"/>
              <a:t>Viacosta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2007 they were became certified organic though they had been practicing organic for years</a:t>
            </a:r>
          </a:p>
        </p:txBody>
      </p:sp>
      <p:pic>
        <p:nvPicPr>
          <p:cNvPr id="1027" name="Picture 3" descr="S:\MARKETING\Pictures\Producers, Properties\Italy\Rodano\Rodano Tas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857728" cy="19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8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bg1">
                    <a:lumMod val="50000"/>
                  </a:schemeClr>
                </a:solidFill>
              </a:rPr>
              <a:t>Fattoria Rodano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600200"/>
            <a:ext cx="5029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Chianti Classico-  fermented in cement with ambient yeast. Spends about two years in large </a:t>
            </a:r>
            <a:r>
              <a:rPr lang="en-US" dirty="0" err="1" smtClean="0"/>
              <a:t>botti</a:t>
            </a:r>
            <a:r>
              <a:rPr lang="en-US" dirty="0" smtClean="0"/>
              <a:t> followed by some time in bottle before release.</a:t>
            </a:r>
          </a:p>
          <a:p>
            <a:r>
              <a:rPr lang="en-US" dirty="0" smtClean="0"/>
              <a:t>Chianti Classico Riserva </a:t>
            </a:r>
            <a:r>
              <a:rPr lang="en-US" dirty="0" err="1" smtClean="0"/>
              <a:t>Viacosta</a:t>
            </a:r>
            <a:r>
              <a:rPr lang="en-US" dirty="0" smtClean="0"/>
              <a:t> – fermented in cement with ambient yeast. Spends about three years in large </a:t>
            </a:r>
            <a:r>
              <a:rPr lang="en-US" dirty="0" err="1" smtClean="0"/>
              <a:t>botti</a:t>
            </a:r>
            <a:r>
              <a:rPr lang="en-US" dirty="0" smtClean="0"/>
              <a:t> followed by time in cement </a:t>
            </a:r>
            <a:r>
              <a:rPr lang="en-US" smtClean="0"/>
              <a:t>and additional in </a:t>
            </a:r>
            <a:r>
              <a:rPr lang="en-US" dirty="0" smtClean="0"/>
              <a:t>the bottle before release.</a:t>
            </a:r>
            <a:endParaRPr lang="en-US" dirty="0"/>
          </a:p>
        </p:txBody>
      </p:sp>
      <p:pic>
        <p:nvPicPr>
          <p:cNvPr id="9218" name="Picture 2" descr="S:\MARKETING\Labels\Italy\RSTU\Rodano\Rodano Chianti Classico 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1773058" cy="17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S:\MARKETING\Labels\Italy\RSTU\Rodano\Rodano Riserva Viacosta 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60" y="3611645"/>
            <a:ext cx="1912737" cy="19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3602</TotalTime>
  <Words>832</Words>
  <Application>Microsoft Office PowerPoint</Application>
  <PresentationFormat>On-screen Show (4:3)</PresentationFormat>
  <Paragraphs>105</Paragraphs>
  <Slides>19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Apothecary</vt:lpstr>
      <vt:lpstr>Chianti Portfolio</vt:lpstr>
      <vt:lpstr>PowerPoint Presentation</vt:lpstr>
      <vt:lpstr>PowerPoint Presentation</vt:lpstr>
      <vt:lpstr>PowerPoint Presentation</vt:lpstr>
      <vt:lpstr>Tuscany</vt:lpstr>
      <vt:lpstr>The Communes of Chianti Classico</vt:lpstr>
      <vt:lpstr>Castellina in Chianti</vt:lpstr>
      <vt:lpstr>Fattoria Rodano History</vt:lpstr>
      <vt:lpstr>Fattoria Rodano</vt:lpstr>
      <vt:lpstr>Castell’in Villa &amp; Felsina (satellite view)</vt:lpstr>
      <vt:lpstr>Vineyard Map for Felsina</vt:lpstr>
      <vt:lpstr>Castelnuovo Berardenga</vt:lpstr>
      <vt:lpstr>Felsina History</vt:lpstr>
      <vt:lpstr>Castell’in villa History</vt:lpstr>
      <vt:lpstr>PowerPoint Presentation</vt:lpstr>
      <vt:lpstr>PowerPoint Presentation</vt:lpstr>
      <vt:lpstr>PowerPoint Presentation</vt:lpstr>
      <vt:lpstr>Wine tasting</vt:lpstr>
      <vt:lpstr>Chianti Classico map of some key competitors</vt:lpstr>
    </vt:vector>
  </TitlesOfParts>
  <Company>Polaner Selections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Chianti Portfolio</dc:title>
  <dc:creator>Morgan Rich</dc:creator>
  <cp:lastModifiedBy>Morgan Rich</cp:lastModifiedBy>
  <cp:revision>89</cp:revision>
  <cp:lastPrinted>2014-09-04T19:04:49Z</cp:lastPrinted>
  <dcterms:created xsi:type="dcterms:W3CDTF">2014-08-07T14:44:10Z</dcterms:created>
  <dcterms:modified xsi:type="dcterms:W3CDTF">2014-09-05T15:51:00Z</dcterms:modified>
</cp:coreProperties>
</file>