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8"/>
  </p:notesMasterIdLst>
  <p:sldIdLst>
    <p:sldId id="256" r:id="rId2"/>
    <p:sldId id="258" r:id="rId3"/>
    <p:sldId id="257" r:id="rId4"/>
    <p:sldId id="262" r:id="rId5"/>
    <p:sldId id="264" r:id="rId6"/>
    <p:sldId id="265" r:id="rId7"/>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659" autoAdjust="0"/>
  </p:normalViewPr>
  <p:slideViewPr>
    <p:cSldViewPr>
      <p:cViewPr varScale="1">
        <p:scale>
          <a:sx n="111" d="100"/>
          <a:sy n="111" d="100"/>
        </p:scale>
        <p:origin x="-1614" y="-90"/>
      </p:cViewPr>
      <p:guideLst>
        <p:guide orient="horz" pos="2160"/>
        <p:guide pos="2880"/>
      </p:guideLst>
    </p:cSldViewPr>
  </p:slideViewPr>
  <p:outlineViewPr>
    <p:cViewPr>
      <p:scale>
        <a:sx n="33" d="100"/>
        <a:sy n="33" d="100"/>
      </p:scale>
      <p:origin x="0" y="370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FF0E1A7B-9183-4AF4-BCA9-EF8602EE0DB9}" type="datetimeFigureOut">
              <a:rPr lang="en-US" smtClean="0"/>
              <a:pPr/>
              <a:t>6/29/2012</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ED65E874-C096-4208-B56E-2A172D6A9DB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D65E874-C096-4208-B56E-2A172D6A9DBE}" type="slidenum">
              <a:rPr lang="en-US" smtClean="0"/>
              <a:pPr/>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ED75D2-BFBB-4AD6-B016-C4A71E925F2B}" type="datetimeFigureOut">
              <a:rPr lang="en-US" smtClean="0"/>
              <a:pPr/>
              <a:t>6/29/2012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981622-8308-4E51-BFFD-F4863B1F136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ED75D2-BFBB-4AD6-B016-C4A71E925F2B}" type="datetimeFigureOut">
              <a:rPr lang="en-US" smtClean="0"/>
              <a:pPr/>
              <a:t>6/29/2012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81622-8308-4E51-BFFD-F4863B1F136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0"/>
            <a:ext cx="4191000" cy="914400"/>
          </a:xfrm>
        </p:spPr>
        <p:txBody>
          <a:bodyPr>
            <a:normAutofit/>
          </a:bodyPr>
          <a:lstStyle/>
          <a:p>
            <a:r>
              <a:rPr lang="en-US" sz="2400" dirty="0" smtClean="0">
                <a:solidFill>
                  <a:schemeClr val="tx1"/>
                </a:solidFill>
                <a:latin typeface="Aharoni" pitchFamily="2" charset="-79"/>
                <a:cs typeface="Aharoni" pitchFamily="2" charset="-79"/>
              </a:rPr>
              <a:t>Polaner Selections</a:t>
            </a:r>
            <a:br>
              <a:rPr lang="en-US" sz="24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June 29, 2012</a:t>
            </a:r>
            <a:endParaRPr lang="en-US" sz="2000" dirty="0">
              <a:solidFill>
                <a:schemeClr val="tx1"/>
              </a:solidFill>
              <a:latin typeface="Aharoni" pitchFamily="2" charset="-79"/>
              <a:cs typeface="Aharoni" pitchFamily="2" charset="-79"/>
            </a:endParaRPr>
          </a:p>
        </p:txBody>
      </p:sp>
      <p:sp>
        <p:nvSpPr>
          <p:cNvPr id="3" name="Subtitle 2"/>
          <p:cNvSpPr>
            <a:spLocks noGrp="1"/>
          </p:cNvSpPr>
          <p:nvPr>
            <p:ph type="subTitle" idx="1"/>
          </p:nvPr>
        </p:nvSpPr>
        <p:spPr>
          <a:xfrm>
            <a:off x="609600" y="4267200"/>
            <a:ext cx="4267200" cy="1600200"/>
          </a:xfrm>
        </p:spPr>
        <p:txBody>
          <a:bodyPr>
            <a:normAutofit fontScale="85000" lnSpcReduction="20000"/>
          </a:bodyPr>
          <a:lstStyle/>
          <a:p>
            <a:pPr algn="l">
              <a:buFont typeface="Arial" pitchFamily="34" charset="0"/>
              <a:buChar char="•"/>
            </a:pPr>
            <a:r>
              <a:rPr lang="en-US" cap="small" dirty="0" smtClean="0">
                <a:solidFill>
                  <a:srgbClr val="C00000"/>
                </a:solidFill>
                <a:latin typeface="Aharoni" pitchFamily="2" charset="-79"/>
                <a:cs typeface="Aharoni" pitchFamily="2" charset="-79"/>
              </a:rPr>
              <a:t> </a:t>
            </a:r>
            <a:r>
              <a:rPr lang="en-US" sz="2800" cap="small" dirty="0" smtClean="0">
                <a:solidFill>
                  <a:srgbClr val="C00000"/>
                </a:solidFill>
                <a:latin typeface="Aharoni" pitchFamily="2" charset="-79"/>
                <a:cs typeface="Aharoni" pitchFamily="2" charset="-79"/>
              </a:rPr>
              <a:t>Willamette Valley</a:t>
            </a:r>
          </a:p>
          <a:p>
            <a:pPr algn="l">
              <a:buFont typeface="Arial" pitchFamily="34" charset="0"/>
              <a:buChar char="•"/>
            </a:pPr>
            <a:r>
              <a:rPr lang="en-US" sz="2800" cap="small" dirty="0" smtClean="0">
                <a:solidFill>
                  <a:srgbClr val="C00000"/>
                </a:solidFill>
                <a:latin typeface="Aharoni" pitchFamily="2" charset="-79"/>
                <a:cs typeface="Aharoni" pitchFamily="2" charset="-79"/>
              </a:rPr>
              <a:t> History</a:t>
            </a:r>
          </a:p>
          <a:p>
            <a:pPr algn="l">
              <a:buFont typeface="Arial" pitchFamily="34" charset="0"/>
              <a:buChar char="•"/>
            </a:pPr>
            <a:r>
              <a:rPr lang="en-US" sz="2800" cap="small" dirty="0" smtClean="0">
                <a:solidFill>
                  <a:srgbClr val="C00000"/>
                </a:solidFill>
                <a:latin typeface="Aharoni" pitchFamily="2" charset="-79"/>
                <a:cs typeface="Aharoni" pitchFamily="2" charset="-79"/>
              </a:rPr>
              <a:t> The vineyards</a:t>
            </a:r>
          </a:p>
          <a:p>
            <a:pPr algn="l">
              <a:buFont typeface="Arial" pitchFamily="34" charset="0"/>
              <a:buChar char="•"/>
            </a:pPr>
            <a:r>
              <a:rPr lang="en-US" sz="2800" cap="small" dirty="0" smtClean="0">
                <a:solidFill>
                  <a:srgbClr val="C00000"/>
                </a:solidFill>
                <a:latin typeface="Aharoni" pitchFamily="2" charset="-79"/>
                <a:cs typeface="Aharoni" pitchFamily="2" charset="-79"/>
              </a:rPr>
              <a:t> Winemaking &amp; Wines</a:t>
            </a:r>
          </a:p>
          <a:p>
            <a:pPr algn="l">
              <a:buFont typeface="Arial" pitchFamily="34" charset="0"/>
              <a:buChar char="•"/>
            </a:pPr>
            <a:endParaRPr lang="en-US" dirty="0" smtClean="0"/>
          </a:p>
          <a:p>
            <a:endParaRPr lang="en-US" dirty="0"/>
          </a:p>
        </p:txBody>
      </p:sp>
      <p:pic>
        <p:nvPicPr>
          <p:cNvPr id="18440" name="Picture 8" descr="http://c767204.r4.cf2.rackcdn.com/313fe0c0-0a85-40f2-b9ad-ddf4b7f1c8a8.jpg"/>
          <p:cNvPicPr>
            <a:picLocks noChangeAspect="1" noChangeArrowheads="1"/>
          </p:cNvPicPr>
          <p:nvPr/>
        </p:nvPicPr>
        <p:blipFill>
          <a:blip r:embed="rId2" cstate="print"/>
          <a:srcRect/>
          <a:stretch>
            <a:fillRect/>
          </a:stretch>
        </p:blipFill>
        <p:spPr bwMode="auto">
          <a:xfrm>
            <a:off x="990600" y="609600"/>
            <a:ext cx="3429000" cy="2394611"/>
          </a:xfrm>
          <a:prstGeom prst="rect">
            <a:avLst/>
          </a:prstGeom>
          <a:noFill/>
        </p:spPr>
      </p:pic>
      <p:pic>
        <p:nvPicPr>
          <p:cNvPr id="18444" name="Picture 12" descr="http://www.eyrievineyards.com/images/vineyardNow.jpg"/>
          <p:cNvPicPr>
            <a:picLocks noChangeAspect="1" noChangeArrowheads="1"/>
          </p:cNvPicPr>
          <p:nvPr/>
        </p:nvPicPr>
        <p:blipFill>
          <a:blip r:embed="rId3" cstate="print"/>
          <a:srcRect/>
          <a:stretch>
            <a:fillRect/>
          </a:stretch>
        </p:blipFill>
        <p:spPr bwMode="auto">
          <a:xfrm>
            <a:off x="5715000" y="4150242"/>
            <a:ext cx="2914650" cy="220293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170" name="Picture 2" descr="image preview"/>
          <p:cNvPicPr>
            <a:picLocks noChangeAspect="1" noChangeArrowheads="1"/>
          </p:cNvPicPr>
          <p:nvPr/>
        </p:nvPicPr>
        <p:blipFill>
          <a:blip r:embed="rId4" cstate="print"/>
          <a:srcRect/>
          <a:stretch>
            <a:fillRect/>
          </a:stretch>
        </p:blipFill>
        <p:spPr bwMode="auto">
          <a:xfrm>
            <a:off x="4876800" y="914400"/>
            <a:ext cx="3810000" cy="25431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6705600" cy="533400"/>
          </a:xfrm>
        </p:spPr>
        <p:txBody>
          <a:bodyPr>
            <a:normAutofit fontScale="90000"/>
          </a:bodyPr>
          <a:lstStyle/>
          <a:p>
            <a:pPr algn="ctr"/>
            <a:r>
              <a:rPr lang="en-US" cap="all" dirty="0" smtClean="0">
                <a:solidFill>
                  <a:srgbClr val="C00000"/>
                </a:solidFill>
                <a:latin typeface="Britannic Bold" pitchFamily="34" charset="0"/>
                <a:ea typeface="Batang" pitchFamily="18" charset="-127"/>
              </a:rPr>
              <a:t>Willamette Valley</a:t>
            </a:r>
            <a:r>
              <a:rPr lang="en-US" dirty="0" smtClean="0">
                <a:solidFill>
                  <a:schemeClr val="accent3">
                    <a:lumMod val="75000"/>
                  </a:schemeClr>
                </a:solidFill>
              </a:rPr>
              <a:t/>
            </a:r>
            <a:br>
              <a:rPr lang="en-US" dirty="0" smtClean="0">
                <a:solidFill>
                  <a:schemeClr val="accent3">
                    <a:lumMod val="75000"/>
                  </a:schemeClr>
                </a:solidFill>
              </a:rPr>
            </a:br>
            <a:endParaRPr lang="en-US" dirty="0">
              <a:solidFill>
                <a:schemeClr val="accent3">
                  <a:lumMod val="75000"/>
                </a:schemeClr>
              </a:solidFill>
            </a:endParaRPr>
          </a:p>
        </p:txBody>
      </p:sp>
      <p:sp>
        <p:nvSpPr>
          <p:cNvPr id="7" name="Content Placeholder 6"/>
          <p:cNvSpPr>
            <a:spLocks noGrp="1"/>
          </p:cNvSpPr>
          <p:nvPr>
            <p:ph idx="1"/>
          </p:nvPr>
        </p:nvSpPr>
        <p:spPr>
          <a:xfrm>
            <a:off x="76200" y="1066800"/>
            <a:ext cx="4724400" cy="5486400"/>
          </a:xfrm>
        </p:spPr>
        <p:txBody>
          <a:bodyPr>
            <a:normAutofit fontScale="25000" lnSpcReduction="20000"/>
          </a:bodyPr>
          <a:lstStyle/>
          <a:p>
            <a:r>
              <a:rPr lang="en-US" sz="6000" dirty="0" smtClean="0">
                <a:solidFill>
                  <a:srgbClr val="C00000"/>
                </a:solidFill>
                <a:latin typeface="Britannic Bold" pitchFamily="34" charset="0"/>
              </a:rPr>
              <a:t>Climate: </a:t>
            </a:r>
          </a:p>
          <a:p>
            <a:pPr lvl="1"/>
            <a:r>
              <a:rPr lang="en-US" sz="5600" dirty="0" smtClean="0">
                <a:solidFill>
                  <a:srgbClr val="C00000"/>
                </a:solidFill>
                <a:latin typeface="Britannic Bold" pitchFamily="34" charset="0"/>
              </a:rPr>
              <a:t>Relatively mild with cool, wet winters and warm, dry summers</a:t>
            </a:r>
          </a:p>
          <a:p>
            <a:pPr lvl="1"/>
            <a:r>
              <a:rPr lang="en-US" sz="5600" dirty="0" smtClean="0">
                <a:solidFill>
                  <a:srgbClr val="C00000"/>
                </a:solidFill>
                <a:latin typeface="Britannic Bold" pitchFamily="34" charset="0"/>
              </a:rPr>
              <a:t>Most of the rainfall occurs in the winter, not during growing season</a:t>
            </a:r>
          </a:p>
          <a:p>
            <a:pPr lvl="1"/>
            <a:r>
              <a:rPr lang="en-US" sz="5600" dirty="0" smtClean="0">
                <a:solidFill>
                  <a:srgbClr val="C00000"/>
                </a:solidFill>
                <a:latin typeface="Britannic Bold" pitchFamily="34" charset="0"/>
              </a:rPr>
              <a:t>This temperate climate, combined with coastal marine influences, make the gentle growing conditions within the Valley</a:t>
            </a:r>
          </a:p>
          <a:p>
            <a:pPr lvl="0">
              <a:buNone/>
            </a:pPr>
            <a:endParaRPr lang="en-US" sz="3200" dirty="0" smtClean="0">
              <a:solidFill>
                <a:srgbClr val="C00000"/>
              </a:solidFill>
              <a:latin typeface="Britannic Bold" pitchFamily="34" charset="0"/>
            </a:endParaRPr>
          </a:p>
          <a:p>
            <a:pPr lvl="0"/>
            <a:r>
              <a:rPr lang="en-US" sz="6000" dirty="0" smtClean="0">
                <a:solidFill>
                  <a:srgbClr val="C00000"/>
                </a:solidFill>
                <a:latin typeface="Britannic Bold" pitchFamily="34" charset="0"/>
              </a:rPr>
              <a:t>The </a:t>
            </a:r>
            <a:r>
              <a:rPr lang="en-US" sz="6000" dirty="0" err="1" smtClean="0">
                <a:solidFill>
                  <a:srgbClr val="C00000"/>
                </a:solidFill>
                <a:latin typeface="Britannic Bold" pitchFamily="34" charset="0"/>
              </a:rPr>
              <a:t>VanDuzer</a:t>
            </a:r>
            <a:r>
              <a:rPr lang="en-US" sz="6000" dirty="0" smtClean="0">
                <a:solidFill>
                  <a:srgbClr val="C00000"/>
                </a:solidFill>
                <a:latin typeface="Britannic Bold" pitchFamily="34" charset="0"/>
              </a:rPr>
              <a:t> corridor is the primary moderating influence</a:t>
            </a:r>
          </a:p>
          <a:p>
            <a:pPr lvl="1"/>
            <a:r>
              <a:rPr lang="en-US" sz="5600" dirty="0" smtClean="0">
                <a:solidFill>
                  <a:srgbClr val="C00000"/>
                </a:solidFill>
                <a:latin typeface="Britannic Bold" pitchFamily="34" charset="0"/>
              </a:rPr>
              <a:t>A gap in the coastal range that allows marine influence into the valley</a:t>
            </a:r>
          </a:p>
          <a:p>
            <a:pPr lvl="1"/>
            <a:r>
              <a:rPr lang="en-US" sz="5600" dirty="0" smtClean="0">
                <a:solidFill>
                  <a:srgbClr val="C00000"/>
                </a:solidFill>
                <a:latin typeface="Britannic Bold" pitchFamily="34" charset="0"/>
              </a:rPr>
              <a:t>This wind gap tempers the entire valley but is especially evident in the vineyards of </a:t>
            </a:r>
            <a:r>
              <a:rPr lang="en-US" sz="5600" dirty="0" err="1" smtClean="0">
                <a:solidFill>
                  <a:srgbClr val="C00000"/>
                </a:solidFill>
                <a:latin typeface="Britannic Bold" pitchFamily="34" charset="0"/>
              </a:rPr>
              <a:t>Eola</a:t>
            </a:r>
            <a:r>
              <a:rPr lang="en-US" sz="5600" dirty="0" smtClean="0">
                <a:solidFill>
                  <a:srgbClr val="C00000"/>
                </a:solidFill>
                <a:latin typeface="Britannic Bold" pitchFamily="34" charset="0"/>
              </a:rPr>
              <a:t> Amity</a:t>
            </a:r>
          </a:p>
          <a:p>
            <a:endParaRPr lang="en-US" sz="6000" dirty="0" smtClean="0">
              <a:solidFill>
                <a:srgbClr val="C00000"/>
              </a:solidFill>
              <a:latin typeface="Britannic Bold" pitchFamily="34" charset="0"/>
            </a:endParaRPr>
          </a:p>
          <a:p>
            <a:r>
              <a:rPr lang="en-US" sz="6000" dirty="0" smtClean="0">
                <a:solidFill>
                  <a:srgbClr val="C00000"/>
                </a:solidFill>
                <a:latin typeface="Britannic Bold" pitchFamily="34" charset="0"/>
              </a:rPr>
              <a:t>Soils:</a:t>
            </a:r>
          </a:p>
          <a:p>
            <a:pPr lvl="1"/>
            <a:r>
              <a:rPr lang="en-US" sz="5600" dirty="0" smtClean="0">
                <a:solidFill>
                  <a:srgbClr val="C00000"/>
                </a:solidFill>
                <a:latin typeface="Britannic Bold" pitchFamily="34" charset="0"/>
              </a:rPr>
              <a:t>Volcanic soil-the primary volcanic soils is </a:t>
            </a:r>
            <a:r>
              <a:rPr lang="en-US" sz="5600" dirty="0" err="1" smtClean="0">
                <a:solidFill>
                  <a:srgbClr val="C00000"/>
                </a:solidFill>
                <a:latin typeface="Britannic Bold" pitchFamily="34" charset="0"/>
              </a:rPr>
              <a:t>Jory</a:t>
            </a:r>
            <a:r>
              <a:rPr lang="en-US" sz="5600" dirty="0" smtClean="0">
                <a:solidFill>
                  <a:srgbClr val="C00000"/>
                </a:solidFill>
                <a:latin typeface="Britannic Bold" pitchFamily="34" charset="0"/>
              </a:rPr>
              <a:t>-basalt-based and found in most vineyard sites in the Dundee Hills. </a:t>
            </a:r>
            <a:r>
              <a:rPr lang="en-US" sz="5600" dirty="0" err="1" smtClean="0">
                <a:solidFill>
                  <a:srgbClr val="C00000"/>
                </a:solidFill>
                <a:latin typeface="Britannic Bold" pitchFamily="34" charset="0"/>
              </a:rPr>
              <a:t>Jory</a:t>
            </a:r>
            <a:r>
              <a:rPr lang="en-US" sz="5600" dirty="0" smtClean="0">
                <a:solidFill>
                  <a:srgbClr val="C00000"/>
                </a:solidFill>
                <a:latin typeface="Britannic Bold" pitchFamily="34" charset="0"/>
              </a:rPr>
              <a:t> is high in clay content and iron, reddish in color and nutrient-rich. These soils are a result of the Missoula Floods</a:t>
            </a:r>
          </a:p>
          <a:p>
            <a:pPr lvl="1"/>
            <a:r>
              <a:rPr lang="en-US" sz="5600" dirty="0" smtClean="0">
                <a:solidFill>
                  <a:srgbClr val="C00000"/>
                </a:solidFill>
                <a:latin typeface="Britannic Bold" pitchFamily="34" charset="0"/>
              </a:rPr>
              <a:t>Sedimentary soil-The mustard-tinted </a:t>
            </a:r>
            <a:r>
              <a:rPr lang="en-US" sz="5600" dirty="0" err="1" smtClean="0">
                <a:solidFill>
                  <a:srgbClr val="C00000"/>
                </a:solidFill>
                <a:latin typeface="Britannic Bold" pitchFamily="34" charset="0"/>
              </a:rPr>
              <a:t>Willakenzie</a:t>
            </a:r>
            <a:r>
              <a:rPr lang="en-US" sz="5600" dirty="0" smtClean="0">
                <a:solidFill>
                  <a:srgbClr val="C00000"/>
                </a:solidFill>
                <a:latin typeface="Britannic Bold" pitchFamily="34" charset="0"/>
              </a:rPr>
              <a:t> is the best-known sedimentary soil</a:t>
            </a:r>
          </a:p>
          <a:p>
            <a:pPr lvl="1"/>
            <a:r>
              <a:rPr lang="en-US" sz="5600" dirty="0" smtClean="0">
                <a:solidFill>
                  <a:srgbClr val="C00000"/>
                </a:solidFill>
                <a:latin typeface="Britannic Bold" pitchFamily="34" charset="0"/>
              </a:rPr>
              <a:t>Loess, or windblown </a:t>
            </a:r>
            <a:r>
              <a:rPr lang="en-US" sz="5600" dirty="0" err="1" smtClean="0">
                <a:solidFill>
                  <a:srgbClr val="C00000"/>
                </a:solidFill>
                <a:latin typeface="Britannic Bold" pitchFamily="34" charset="0"/>
              </a:rPr>
              <a:t>silty</a:t>
            </a:r>
            <a:r>
              <a:rPr lang="en-US" sz="5600" dirty="0" smtClean="0">
                <a:solidFill>
                  <a:srgbClr val="C00000"/>
                </a:solidFill>
                <a:latin typeface="Britannic Bold" pitchFamily="34" charset="0"/>
              </a:rPr>
              <a:t> loam-the shallowest of our three main soil types-somewhere in between sticky volcanic and dusty sedimentary</a:t>
            </a:r>
          </a:p>
          <a:p>
            <a:pPr lvl="1">
              <a:buNone/>
            </a:pPr>
            <a:endParaRPr lang="en-US" sz="6000" dirty="0" smtClean="0">
              <a:solidFill>
                <a:srgbClr val="C00000"/>
              </a:solidFill>
              <a:latin typeface="Britannic Bold" pitchFamily="34" charset="0"/>
            </a:endParaRPr>
          </a:p>
          <a:p>
            <a:pPr lvl="0">
              <a:buNone/>
            </a:pPr>
            <a:endParaRPr lang="en-US" sz="3200" dirty="0" smtClean="0">
              <a:solidFill>
                <a:srgbClr val="C00000"/>
              </a:solidFill>
              <a:latin typeface="Britannic Bold" pitchFamily="34" charset="0"/>
              <a:ea typeface="Batang" pitchFamily="18" charset="-127"/>
            </a:endParaRPr>
          </a:p>
          <a:p>
            <a:pPr lvl="0"/>
            <a:endParaRPr lang="en-US" sz="6000" dirty="0" smtClean="0">
              <a:solidFill>
                <a:schemeClr val="accent3">
                  <a:lumMod val="75000"/>
                </a:schemeClr>
              </a:solidFill>
              <a:latin typeface="Britannic Bold" pitchFamily="34" charset="0"/>
            </a:endParaRPr>
          </a:p>
          <a:p>
            <a:endParaRPr lang="en-US" dirty="0"/>
          </a:p>
        </p:txBody>
      </p:sp>
      <p:pic>
        <p:nvPicPr>
          <p:cNvPr id="6" name="Picture 5" descr="C:\Users\wschubert\Desktop\maploirenantais[1].png"/>
          <p:cNvPicPr/>
          <p:nvPr/>
        </p:nvPicPr>
        <p:blipFill>
          <a:blip r:embed="rId2" cstate="print"/>
          <a:stretch>
            <a:fillRect/>
          </a:stretch>
        </p:blipFill>
        <p:spPr bwMode="auto">
          <a:xfrm>
            <a:off x="5105400" y="1371600"/>
            <a:ext cx="3471803" cy="4648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1143000"/>
          </a:xfrm>
        </p:spPr>
        <p:txBody>
          <a:bodyPr>
            <a:noAutofit/>
          </a:bodyPr>
          <a:lstStyle/>
          <a:p>
            <a:pPr algn="ctr"/>
            <a:r>
              <a:rPr lang="en-US" sz="3200" cap="all" dirty="0" smtClean="0">
                <a:solidFill>
                  <a:srgbClr val="C00000"/>
                </a:solidFill>
                <a:latin typeface="Britannic Bold" pitchFamily="34" charset="0"/>
                <a:ea typeface="Batang" pitchFamily="18" charset="-127"/>
              </a:rPr>
              <a:t>The History of </a:t>
            </a:r>
            <a:r>
              <a:rPr lang="en-US" sz="3200" cap="all" dirty="0" err="1" smtClean="0">
                <a:solidFill>
                  <a:srgbClr val="C00000"/>
                </a:solidFill>
                <a:latin typeface="Britannic Bold" pitchFamily="34" charset="0"/>
                <a:ea typeface="Batang" pitchFamily="18" charset="-127"/>
              </a:rPr>
              <a:t>eyrie</a:t>
            </a:r>
            <a:r>
              <a:rPr lang="en-US" sz="3200" cap="all" dirty="0" smtClean="0">
                <a:solidFill>
                  <a:srgbClr val="C00000"/>
                </a:solidFill>
                <a:latin typeface="Britannic Bold" pitchFamily="34" charset="0"/>
                <a:ea typeface="Batang" pitchFamily="18" charset="-127"/>
              </a:rPr>
              <a:t>:</a:t>
            </a:r>
            <a:br>
              <a:rPr lang="en-US" sz="3200" cap="all" dirty="0" smtClean="0">
                <a:solidFill>
                  <a:srgbClr val="C00000"/>
                </a:solidFill>
                <a:latin typeface="Britannic Bold" pitchFamily="34" charset="0"/>
                <a:ea typeface="Batang" pitchFamily="18" charset="-127"/>
              </a:rPr>
            </a:br>
            <a:r>
              <a:rPr lang="en-US" sz="3200" cap="all" dirty="0" smtClean="0">
                <a:solidFill>
                  <a:srgbClr val="C00000"/>
                </a:solidFill>
                <a:latin typeface="Britannic Bold" pitchFamily="34" charset="0"/>
                <a:ea typeface="Batang" pitchFamily="18" charset="-127"/>
              </a:rPr>
              <a:t>the start of an industry</a:t>
            </a:r>
            <a:endParaRPr lang="en-US" sz="3200" cap="all" dirty="0">
              <a:solidFill>
                <a:srgbClr val="C00000"/>
              </a:solidFill>
              <a:latin typeface="Britannic Bold" pitchFamily="34" charset="0"/>
              <a:ea typeface="Batang" pitchFamily="18" charset="-127"/>
            </a:endParaRPr>
          </a:p>
        </p:txBody>
      </p:sp>
      <p:pic>
        <p:nvPicPr>
          <p:cNvPr id="7" name="Picture 6" descr="Dianavines"/>
          <p:cNvPicPr>
            <a:picLocks noChangeAspect="1" noChangeArrowheads="1"/>
          </p:cNvPicPr>
          <p:nvPr/>
        </p:nvPicPr>
        <p:blipFill>
          <a:blip r:embed="rId2" cstate="print"/>
          <a:srcRect/>
          <a:stretch>
            <a:fillRect/>
          </a:stretch>
        </p:blipFill>
        <p:spPr bwMode="auto">
          <a:xfrm>
            <a:off x="7162800" y="1371600"/>
            <a:ext cx="1910668" cy="2819400"/>
          </a:xfrm>
          <a:prstGeom prst="rect">
            <a:avLst/>
          </a:prstGeom>
          <a:noFill/>
        </p:spPr>
      </p:pic>
      <p:sp>
        <p:nvSpPr>
          <p:cNvPr id="8" name="Content Placeholder 6"/>
          <p:cNvSpPr>
            <a:spLocks noGrp="1"/>
          </p:cNvSpPr>
          <p:nvPr>
            <p:ph idx="1"/>
          </p:nvPr>
        </p:nvSpPr>
        <p:spPr>
          <a:xfrm>
            <a:off x="304800" y="1600200"/>
            <a:ext cx="4419600" cy="4572000"/>
          </a:xfrm>
        </p:spPr>
        <p:txBody>
          <a:bodyPr>
            <a:normAutofit fontScale="25000" lnSpcReduction="20000"/>
          </a:bodyPr>
          <a:lstStyle/>
          <a:p>
            <a:pPr lvl="0">
              <a:buNone/>
            </a:pPr>
            <a:endParaRPr lang="en-US" sz="3200" dirty="0" smtClean="0">
              <a:solidFill>
                <a:srgbClr val="C00000"/>
              </a:solidFill>
              <a:latin typeface="Britannic Bold" pitchFamily="34" charset="0"/>
            </a:endParaRPr>
          </a:p>
          <a:p>
            <a:pPr lvl="0">
              <a:buNone/>
            </a:pPr>
            <a:endParaRPr lang="en-US" sz="3200" dirty="0" smtClean="0">
              <a:solidFill>
                <a:srgbClr val="C00000"/>
              </a:solidFill>
              <a:latin typeface="Britannic Bold" pitchFamily="34" charset="0"/>
              <a:ea typeface="Batang" pitchFamily="18" charset="-127"/>
            </a:endParaRPr>
          </a:p>
          <a:p>
            <a:pPr lvl="0"/>
            <a:r>
              <a:rPr lang="en-US" sz="6000" dirty="0" smtClean="0">
                <a:solidFill>
                  <a:srgbClr val="C00000"/>
                </a:solidFill>
                <a:latin typeface="Britannic Bold" pitchFamily="34" charset="0"/>
              </a:rPr>
              <a:t>In 1965 David &amp; Diana Lett moved to Oregon with 3000 cuttings and a theory</a:t>
            </a:r>
          </a:p>
          <a:p>
            <a:pPr lvl="0"/>
            <a:endParaRPr lang="en-US" sz="6000" dirty="0" smtClean="0">
              <a:solidFill>
                <a:srgbClr val="C00000"/>
              </a:solidFill>
              <a:latin typeface="Britannic Bold" pitchFamily="34" charset="0"/>
            </a:endParaRPr>
          </a:p>
          <a:p>
            <a:pPr lvl="0"/>
            <a:r>
              <a:rPr lang="en-US" sz="6000" dirty="0" smtClean="0">
                <a:solidFill>
                  <a:srgbClr val="C00000"/>
                </a:solidFill>
                <a:latin typeface="Britannic Bold" pitchFamily="34" charset="0"/>
              </a:rPr>
              <a:t>David earned a degree in viticulture from UC Davis and worked as a text book salesman while searching for a vineyard site</a:t>
            </a:r>
          </a:p>
          <a:p>
            <a:pPr lvl="0"/>
            <a:endParaRPr lang="en-US" sz="6000" dirty="0" smtClean="0">
              <a:solidFill>
                <a:srgbClr val="C00000"/>
              </a:solidFill>
              <a:latin typeface="Britannic Bold" pitchFamily="34" charset="0"/>
              <a:ea typeface="Batang" pitchFamily="18" charset="-127"/>
            </a:endParaRPr>
          </a:p>
          <a:p>
            <a:pPr lvl="0"/>
            <a:r>
              <a:rPr lang="en-US" sz="6000" dirty="0" smtClean="0">
                <a:solidFill>
                  <a:srgbClr val="C00000"/>
                </a:solidFill>
                <a:latin typeface="Britannic Bold" pitchFamily="34" charset="0"/>
                <a:ea typeface="Batang" pitchFamily="18" charset="-127"/>
              </a:rPr>
              <a:t>The cuttings are planted in a nursery in </a:t>
            </a:r>
            <a:r>
              <a:rPr lang="en-US" sz="6000" dirty="0" err="1" smtClean="0">
                <a:solidFill>
                  <a:srgbClr val="C00000"/>
                </a:solidFill>
                <a:latin typeface="Britannic Bold" pitchFamily="34" charset="0"/>
                <a:ea typeface="Batang" pitchFamily="18" charset="-127"/>
              </a:rPr>
              <a:t>Corvalis</a:t>
            </a:r>
            <a:r>
              <a:rPr lang="en-US" sz="6000" dirty="0" smtClean="0">
                <a:solidFill>
                  <a:srgbClr val="C00000"/>
                </a:solidFill>
                <a:latin typeface="Britannic Bold" pitchFamily="34" charset="0"/>
                <a:ea typeface="Batang" pitchFamily="18" charset="-127"/>
              </a:rPr>
              <a:t>, Oregon</a:t>
            </a:r>
          </a:p>
          <a:p>
            <a:pPr lvl="0"/>
            <a:endParaRPr lang="en-US" sz="3200" dirty="0" smtClean="0">
              <a:solidFill>
                <a:srgbClr val="C00000"/>
              </a:solidFill>
              <a:latin typeface="Britannic Bold" pitchFamily="34" charset="0"/>
              <a:ea typeface="Batang" pitchFamily="18" charset="-127"/>
            </a:endParaRPr>
          </a:p>
          <a:p>
            <a:pPr lvl="0"/>
            <a:r>
              <a:rPr lang="en-US" sz="6000" dirty="0" smtClean="0">
                <a:solidFill>
                  <a:srgbClr val="C00000"/>
                </a:solidFill>
                <a:latin typeface="Britannic Bold" pitchFamily="34" charset="0"/>
              </a:rPr>
              <a:t>1966 - cuttings planted at the original </a:t>
            </a:r>
            <a:r>
              <a:rPr lang="en-US" sz="6000" dirty="0" err="1" smtClean="0">
                <a:solidFill>
                  <a:srgbClr val="C00000"/>
                </a:solidFill>
                <a:latin typeface="Britannic Bold" pitchFamily="34" charset="0"/>
              </a:rPr>
              <a:t>Eyire</a:t>
            </a:r>
            <a:r>
              <a:rPr lang="en-US" sz="6000" dirty="0" smtClean="0">
                <a:solidFill>
                  <a:srgbClr val="C00000"/>
                </a:solidFill>
                <a:latin typeface="Britannic Bold" pitchFamily="34" charset="0"/>
              </a:rPr>
              <a:t> Vineyard in what will become the Dundee Hills</a:t>
            </a:r>
          </a:p>
          <a:p>
            <a:pPr lvl="0">
              <a:buNone/>
            </a:pPr>
            <a:endParaRPr lang="en-US" sz="3200" dirty="0" smtClean="0">
              <a:solidFill>
                <a:srgbClr val="C00000"/>
              </a:solidFill>
              <a:latin typeface="Britannic Bold" pitchFamily="34" charset="0"/>
            </a:endParaRPr>
          </a:p>
          <a:p>
            <a:r>
              <a:rPr lang="en-US" sz="6000" dirty="0" smtClean="0">
                <a:solidFill>
                  <a:srgbClr val="C00000"/>
                </a:solidFill>
                <a:latin typeface="Britannic Bold" pitchFamily="34" charset="0"/>
              </a:rPr>
              <a:t>1970-The first vintage of Eyrie is released</a:t>
            </a:r>
          </a:p>
          <a:p>
            <a:endParaRPr lang="en-US" sz="6000" dirty="0" smtClean="0">
              <a:solidFill>
                <a:srgbClr val="C00000"/>
              </a:solidFill>
              <a:latin typeface="Britannic Bold" pitchFamily="34" charset="0"/>
            </a:endParaRPr>
          </a:p>
          <a:p>
            <a:r>
              <a:rPr lang="en-US" sz="6000" dirty="0" smtClean="0">
                <a:solidFill>
                  <a:srgbClr val="C00000"/>
                </a:solidFill>
                <a:latin typeface="Britannic Bold" pitchFamily="34" charset="0"/>
              </a:rPr>
              <a:t>1975, The Eyrie Vineyards produced the first American Pinot noir to compete successfully with the renowned Pinot noirs of Burgundy. (Paris, 1979; </a:t>
            </a:r>
            <a:r>
              <a:rPr lang="en-US" sz="6000" dirty="0" err="1" smtClean="0">
                <a:solidFill>
                  <a:srgbClr val="C00000"/>
                </a:solidFill>
                <a:latin typeface="Britannic Bold" pitchFamily="34" charset="0"/>
              </a:rPr>
              <a:t>Beaune</a:t>
            </a:r>
            <a:r>
              <a:rPr lang="en-US" sz="6000" dirty="0" smtClean="0">
                <a:solidFill>
                  <a:srgbClr val="C00000"/>
                </a:solidFill>
                <a:latin typeface="Britannic Bold" pitchFamily="34" charset="0"/>
              </a:rPr>
              <a:t>, 1980).</a:t>
            </a:r>
          </a:p>
          <a:p>
            <a:endParaRPr lang="en-US" sz="6000" dirty="0" smtClean="0">
              <a:solidFill>
                <a:srgbClr val="C00000"/>
              </a:solidFill>
              <a:latin typeface="Britannic Bold" pitchFamily="34" charset="0"/>
            </a:endParaRPr>
          </a:p>
          <a:p>
            <a:pPr lvl="0"/>
            <a:endParaRPr lang="en-US" sz="6000" dirty="0" smtClean="0">
              <a:solidFill>
                <a:schemeClr val="accent3">
                  <a:lumMod val="75000"/>
                </a:schemeClr>
              </a:solidFill>
              <a:latin typeface="Britannic Bold" pitchFamily="34" charset="0"/>
            </a:endParaRPr>
          </a:p>
          <a:p>
            <a:endParaRPr lang="en-US" dirty="0"/>
          </a:p>
        </p:txBody>
      </p:sp>
      <p:pic>
        <p:nvPicPr>
          <p:cNvPr id="9" name="Picture 2" descr="cheers"/>
          <p:cNvPicPr>
            <a:picLocks noChangeAspect="1" noChangeArrowheads="1"/>
          </p:cNvPicPr>
          <p:nvPr/>
        </p:nvPicPr>
        <p:blipFill>
          <a:blip r:embed="rId3" cstate="print"/>
          <a:srcRect/>
          <a:stretch>
            <a:fillRect/>
          </a:stretch>
        </p:blipFill>
        <p:spPr bwMode="auto">
          <a:xfrm>
            <a:off x="5029200" y="2590800"/>
            <a:ext cx="2514600" cy="2007269"/>
          </a:xfrm>
          <a:prstGeom prst="rect">
            <a:avLst/>
          </a:prstGeom>
          <a:noFill/>
        </p:spPr>
      </p:pic>
      <p:pic>
        <p:nvPicPr>
          <p:cNvPr id="5" name="Picture 4" descr="David Lett"/>
          <p:cNvPicPr>
            <a:picLocks noChangeAspect="1" noChangeArrowheads="1"/>
          </p:cNvPicPr>
          <p:nvPr/>
        </p:nvPicPr>
        <p:blipFill>
          <a:blip r:embed="rId4" cstate="print"/>
          <a:srcRect/>
          <a:stretch>
            <a:fillRect/>
          </a:stretch>
        </p:blipFill>
        <p:spPr bwMode="auto">
          <a:xfrm>
            <a:off x="6172200" y="4343400"/>
            <a:ext cx="2667000" cy="201827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76200"/>
            <a:ext cx="4648200" cy="762000"/>
          </a:xfrm>
        </p:spPr>
        <p:txBody>
          <a:bodyPr>
            <a:normAutofit/>
          </a:bodyPr>
          <a:lstStyle/>
          <a:p>
            <a:pPr algn="ctr"/>
            <a:r>
              <a:rPr lang="en-US" cap="all" dirty="0" smtClean="0">
                <a:solidFill>
                  <a:srgbClr val="C00000"/>
                </a:solidFill>
                <a:latin typeface="Britannic Bold" pitchFamily="34" charset="0"/>
                <a:ea typeface="Batang" pitchFamily="18" charset="-127"/>
              </a:rPr>
              <a:t>The Vineyards</a:t>
            </a:r>
            <a:endParaRPr lang="en-US" dirty="0">
              <a:solidFill>
                <a:srgbClr val="C00000"/>
              </a:solidFill>
            </a:endParaRPr>
          </a:p>
        </p:txBody>
      </p:sp>
      <p:sp>
        <p:nvSpPr>
          <p:cNvPr id="3" name="Content Placeholder 2"/>
          <p:cNvSpPr>
            <a:spLocks noGrp="1"/>
          </p:cNvSpPr>
          <p:nvPr>
            <p:ph idx="1"/>
          </p:nvPr>
        </p:nvSpPr>
        <p:spPr>
          <a:xfrm>
            <a:off x="152400" y="838200"/>
            <a:ext cx="4953000" cy="5791200"/>
          </a:xfrm>
        </p:spPr>
        <p:txBody>
          <a:bodyPr>
            <a:normAutofit fontScale="85000" lnSpcReduction="20000"/>
          </a:bodyPr>
          <a:lstStyle/>
          <a:p>
            <a:r>
              <a:rPr lang="en-US" sz="2600" u="sng" dirty="0" smtClean="0">
                <a:solidFill>
                  <a:srgbClr val="C00000"/>
                </a:solidFill>
                <a:latin typeface="Britannic Bold" pitchFamily="34" charset="0"/>
              </a:rPr>
              <a:t>The Eyrie Vineyard</a:t>
            </a:r>
            <a:r>
              <a:rPr lang="en-US" sz="2600" dirty="0" smtClean="0">
                <a:solidFill>
                  <a:srgbClr val="C00000"/>
                </a:solidFill>
                <a:latin typeface="Britannic Bold" pitchFamily="34" charset="0"/>
              </a:rPr>
              <a:t>-</a:t>
            </a:r>
          </a:p>
          <a:p>
            <a:pPr lvl="1"/>
            <a:r>
              <a:rPr lang="en-US" sz="1800" dirty="0" smtClean="0">
                <a:solidFill>
                  <a:srgbClr val="C00000"/>
                </a:solidFill>
                <a:latin typeface="Britannic Bold" pitchFamily="34" charset="0"/>
              </a:rPr>
              <a:t>The original planting of </a:t>
            </a:r>
            <a:r>
              <a:rPr lang="en-US" sz="1800" dirty="0" smtClean="0">
                <a:solidFill>
                  <a:srgbClr val="C00000"/>
                </a:solidFill>
                <a:latin typeface="Britannic Bold" pitchFamily="34" charset="0"/>
              </a:rPr>
              <a:t>vines </a:t>
            </a:r>
            <a:r>
              <a:rPr lang="en-US" sz="1800" dirty="0" smtClean="0">
                <a:solidFill>
                  <a:srgbClr val="C00000"/>
                </a:solidFill>
                <a:latin typeface="Britannic Bold" pitchFamily="34" charset="0"/>
              </a:rPr>
              <a:t>in the Dundee </a:t>
            </a:r>
            <a:r>
              <a:rPr lang="en-US" sz="1800" dirty="0" smtClean="0">
                <a:solidFill>
                  <a:srgbClr val="C00000"/>
                </a:solidFill>
                <a:latin typeface="Britannic Bold" pitchFamily="34" charset="0"/>
              </a:rPr>
              <a:t>Hills planted in 1966</a:t>
            </a:r>
          </a:p>
          <a:p>
            <a:pPr lvl="1"/>
            <a:r>
              <a:rPr lang="en-US" sz="1800" dirty="0" smtClean="0">
                <a:solidFill>
                  <a:srgbClr val="C00000"/>
                </a:solidFill>
                <a:latin typeface="Britannic Bold" pitchFamily="34" charset="0"/>
              </a:rPr>
              <a:t>220</a:t>
            </a:r>
            <a:r>
              <a:rPr lang="en-US" sz="1800" dirty="0" smtClean="0">
                <a:solidFill>
                  <a:srgbClr val="C00000"/>
                </a:solidFill>
                <a:latin typeface="Britannic Bold" pitchFamily="34" charset="0"/>
              </a:rPr>
              <a:t>’-400’ </a:t>
            </a:r>
            <a:r>
              <a:rPr lang="en-US" sz="1800" dirty="0" smtClean="0">
                <a:solidFill>
                  <a:srgbClr val="C00000"/>
                </a:solidFill>
                <a:latin typeface="Britannic Bold" pitchFamily="34" charset="0"/>
              </a:rPr>
              <a:t>elevation</a:t>
            </a:r>
          </a:p>
          <a:p>
            <a:pPr lvl="1"/>
            <a:r>
              <a:rPr lang="en-US" sz="1800" dirty="0" smtClean="0">
                <a:solidFill>
                  <a:srgbClr val="C00000"/>
                </a:solidFill>
                <a:latin typeface="Britannic Bold" pitchFamily="34" charset="0"/>
              </a:rPr>
              <a:t>20 </a:t>
            </a:r>
            <a:r>
              <a:rPr lang="en-US" sz="1800" dirty="0" smtClean="0">
                <a:solidFill>
                  <a:srgbClr val="C00000"/>
                </a:solidFill>
                <a:latin typeface="Britannic Bold" pitchFamily="34" charset="0"/>
              </a:rPr>
              <a:t>acres of Pinot noir, Chardonnay, Pinot </a:t>
            </a:r>
            <a:r>
              <a:rPr lang="en-US" sz="1800" dirty="0" err="1" smtClean="0">
                <a:solidFill>
                  <a:srgbClr val="C00000"/>
                </a:solidFill>
                <a:latin typeface="Britannic Bold" pitchFamily="34" charset="0"/>
              </a:rPr>
              <a:t>gris</a:t>
            </a:r>
            <a:r>
              <a:rPr lang="en-US" sz="1800" dirty="0" smtClean="0">
                <a:solidFill>
                  <a:srgbClr val="C00000"/>
                </a:solidFill>
                <a:latin typeface="Britannic Bold" pitchFamily="34" charset="0"/>
              </a:rPr>
              <a:t>, Pinot </a:t>
            </a:r>
            <a:r>
              <a:rPr lang="en-US" sz="1800" dirty="0" err="1" smtClean="0">
                <a:solidFill>
                  <a:srgbClr val="C00000"/>
                </a:solidFill>
                <a:latin typeface="Britannic Bold" pitchFamily="34" charset="0"/>
              </a:rPr>
              <a:t>Meunier</a:t>
            </a:r>
            <a:r>
              <a:rPr lang="en-US" sz="1800" dirty="0" smtClean="0">
                <a:solidFill>
                  <a:srgbClr val="C00000"/>
                </a:solidFill>
                <a:latin typeface="Britannic Bold" pitchFamily="34" charset="0"/>
              </a:rPr>
              <a:t>, Muscat </a:t>
            </a:r>
            <a:r>
              <a:rPr lang="en-US" sz="1800" dirty="0" err="1" smtClean="0">
                <a:solidFill>
                  <a:srgbClr val="C00000"/>
                </a:solidFill>
                <a:latin typeface="Britannic Bold" pitchFamily="34" charset="0"/>
              </a:rPr>
              <a:t>Ottonel</a:t>
            </a:r>
            <a:endParaRPr lang="en-US" sz="1800" dirty="0" smtClean="0">
              <a:solidFill>
                <a:srgbClr val="C00000"/>
              </a:solidFill>
              <a:latin typeface="Britannic Bold" pitchFamily="34" charset="0"/>
            </a:endParaRPr>
          </a:p>
          <a:p>
            <a:pPr lvl="1"/>
            <a:r>
              <a:rPr lang="en-US" sz="1800" dirty="0" smtClean="0">
                <a:solidFill>
                  <a:srgbClr val="C00000"/>
                </a:solidFill>
                <a:latin typeface="Britannic Bold" pitchFamily="34" charset="0"/>
              </a:rPr>
              <a:t>This </a:t>
            </a:r>
            <a:r>
              <a:rPr lang="en-US" sz="1800" dirty="0" smtClean="0">
                <a:solidFill>
                  <a:srgbClr val="C00000"/>
                </a:solidFill>
                <a:latin typeface="Britannic Bold" pitchFamily="34" charset="0"/>
              </a:rPr>
              <a:t>vineyard is the source of </a:t>
            </a:r>
            <a:r>
              <a:rPr lang="en-US" sz="1800" dirty="0" smtClean="0">
                <a:solidFill>
                  <a:srgbClr val="C00000"/>
                </a:solidFill>
                <a:latin typeface="Britannic Bold" pitchFamily="34" charset="0"/>
              </a:rPr>
              <a:t>the “single </a:t>
            </a:r>
            <a:r>
              <a:rPr lang="en-US" sz="1800" dirty="0" smtClean="0">
                <a:solidFill>
                  <a:srgbClr val="C00000"/>
                </a:solidFill>
                <a:latin typeface="Britannic Bold" pitchFamily="34" charset="0"/>
              </a:rPr>
              <a:t>vineyard” Estate Reserve Pinot noir, and special </a:t>
            </a:r>
            <a:r>
              <a:rPr lang="en-US" sz="1800" dirty="0" err="1" smtClean="0">
                <a:solidFill>
                  <a:srgbClr val="C00000"/>
                </a:solidFill>
                <a:latin typeface="Britannic Bold" pitchFamily="34" charset="0"/>
              </a:rPr>
              <a:t>bottlings</a:t>
            </a:r>
            <a:r>
              <a:rPr lang="en-US" sz="1800" dirty="0" smtClean="0">
                <a:solidFill>
                  <a:srgbClr val="C00000"/>
                </a:solidFill>
                <a:latin typeface="Britannic Bold" pitchFamily="34" charset="0"/>
              </a:rPr>
              <a:t> of South Block Reserve</a:t>
            </a:r>
          </a:p>
          <a:p>
            <a:r>
              <a:rPr lang="en-US" sz="2600" u="sng" dirty="0" err="1" smtClean="0">
                <a:solidFill>
                  <a:srgbClr val="C00000"/>
                </a:solidFill>
                <a:latin typeface="Britannic Bold" pitchFamily="34" charset="0"/>
              </a:rPr>
              <a:t>Stonehedge</a:t>
            </a:r>
            <a:r>
              <a:rPr lang="en-US" sz="2600" u="sng" dirty="0" smtClean="0">
                <a:solidFill>
                  <a:srgbClr val="C00000"/>
                </a:solidFill>
                <a:latin typeface="Britannic Bold" pitchFamily="34" charset="0"/>
              </a:rPr>
              <a:t> &amp; “Daphne” Vineyard</a:t>
            </a:r>
            <a:r>
              <a:rPr lang="en-US" sz="2600" dirty="0" smtClean="0">
                <a:solidFill>
                  <a:srgbClr val="C00000"/>
                </a:solidFill>
                <a:latin typeface="Britannic Bold" pitchFamily="34" charset="0"/>
              </a:rPr>
              <a:t>-</a:t>
            </a:r>
          </a:p>
          <a:p>
            <a:pPr lvl="1"/>
            <a:r>
              <a:rPr lang="en-US" sz="1800" dirty="0" smtClean="0">
                <a:solidFill>
                  <a:srgbClr val="C00000"/>
                </a:solidFill>
                <a:latin typeface="Britannic Bold" pitchFamily="34" charset="0"/>
              </a:rPr>
              <a:t>Planted in 1979 and 80 just up hill from the original Eyrie Vineyard.</a:t>
            </a:r>
          </a:p>
          <a:p>
            <a:pPr lvl="1"/>
            <a:r>
              <a:rPr lang="en-US" sz="1800" dirty="0" smtClean="0">
                <a:solidFill>
                  <a:srgbClr val="C00000"/>
                </a:solidFill>
                <a:latin typeface="Britannic Bold" pitchFamily="34" charset="0"/>
              </a:rPr>
              <a:t>720</a:t>
            </a:r>
            <a:r>
              <a:rPr lang="en-US" sz="1800" dirty="0" smtClean="0">
                <a:solidFill>
                  <a:srgbClr val="C00000"/>
                </a:solidFill>
                <a:latin typeface="Britannic Bold" pitchFamily="34" charset="0"/>
              </a:rPr>
              <a:t>’-820’ elevation at the top of the Dundee Hill, </a:t>
            </a:r>
            <a:endParaRPr lang="en-US" sz="1800" dirty="0" smtClean="0">
              <a:solidFill>
                <a:srgbClr val="C00000"/>
              </a:solidFill>
              <a:latin typeface="Britannic Bold" pitchFamily="34" charset="0"/>
            </a:endParaRPr>
          </a:p>
          <a:p>
            <a:pPr lvl="1"/>
            <a:r>
              <a:rPr lang="en-US" sz="1800" dirty="0" smtClean="0">
                <a:solidFill>
                  <a:srgbClr val="C00000"/>
                </a:solidFill>
                <a:latin typeface="Britannic Bold" pitchFamily="34" charset="0"/>
              </a:rPr>
              <a:t>13 acres of Pinot Gris, Pinot Noir, Pinot </a:t>
            </a:r>
            <a:r>
              <a:rPr lang="en-US" sz="1800" dirty="0" err="1" smtClean="0">
                <a:solidFill>
                  <a:srgbClr val="C00000"/>
                </a:solidFill>
                <a:latin typeface="Britannic Bold" pitchFamily="34" charset="0"/>
              </a:rPr>
              <a:t>Meunier</a:t>
            </a:r>
            <a:r>
              <a:rPr lang="en-US" sz="1800" dirty="0" smtClean="0">
                <a:solidFill>
                  <a:srgbClr val="C00000"/>
                </a:solidFill>
                <a:latin typeface="Britannic Bold" pitchFamily="34" charset="0"/>
              </a:rPr>
              <a:t>. </a:t>
            </a:r>
          </a:p>
          <a:p>
            <a:pPr lvl="1"/>
            <a:r>
              <a:rPr lang="en-US" sz="1800" dirty="0" smtClean="0">
                <a:solidFill>
                  <a:srgbClr val="C00000"/>
                </a:solidFill>
                <a:latin typeface="Britannic Bold" pitchFamily="34" charset="0"/>
              </a:rPr>
              <a:t>More rocky, </a:t>
            </a:r>
            <a:r>
              <a:rPr lang="en-US" sz="1800" dirty="0" err="1" smtClean="0">
                <a:solidFill>
                  <a:srgbClr val="C00000"/>
                </a:solidFill>
                <a:latin typeface="Britannic Bold" pitchFamily="34" charset="0"/>
              </a:rPr>
              <a:t>Jory</a:t>
            </a:r>
            <a:r>
              <a:rPr lang="en-US" sz="1800" dirty="0" smtClean="0">
                <a:solidFill>
                  <a:srgbClr val="C00000"/>
                </a:solidFill>
                <a:latin typeface="Britannic Bold" pitchFamily="34" charset="0"/>
              </a:rPr>
              <a:t> soils</a:t>
            </a:r>
            <a:endParaRPr lang="en-US" sz="2300" dirty="0" smtClean="0">
              <a:solidFill>
                <a:srgbClr val="C00000"/>
              </a:solidFill>
              <a:latin typeface="Britannic Bold" pitchFamily="34" charset="0"/>
            </a:endParaRPr>
          </a:p>
          <a:p>
            <a:r>
              <a:rPr lang="en-US" sz="2600" u="sng" dirty="0" smtClean="0">
                <a:solidFill>
                  <a:srgbClr val="C00000"/>
                </a:solidFill>
                <a:latin typeface="Britannic Bold" pitchFamily="34" charset="0"/>
              </a:rPr>
              <a:t>Rolling </a:t>
            </a:r>
            <a:r>
              <a:rPr lang="en-US" sz="2600" u="sng" dirty="0" smtClean="0">
                <a:solidFill>
                  <a:srgbClr val="C00000"/>
                </a:solidFill>
                <a:latin typeface="Britannic Bold" pitchFamily="34" charset="0"/>
              </a:rPr>
              <a:t>Green Farm</a:t>
            </a:r>
            <a:r>
              <a:rPr lang="en-US" sz="2600" dirty="0" smtClean="0">
                <a:solidFill>
                  <a:srgbClr val="C00000"/>
                </a:solidFill>
                <a:latin typeface="Britannic Bold" pitchFamily="34" charset="0"/>
              </a:rPr>
              <a:t>-</a:t>
            </a:r>
          </a:p>
          <a:p>
            <a:pPr lvl="1"/>
            <a:r>
              <a:rPr lang="en-US" sz="1800" dirty="0" smtClean="0">
                <a:solidFill>
                  <a:srgbClr val="C00000"/>
                </a:solidFill>
                <a:latin typeface="Britannic Bold" pitchFamily="34" charset="0"/>
              </a:rPr>
              <a:t>540’-820’ elevation between Eyrie and </a:t>
            </a:r>
            <a:r>
              <a:rPr lang="en-US" sz="1800" dirty="0" err="1" smtClean="0">
                <a:solidFill>
                  <a:srgbClr val="C00000"/>
                </a:solidFill>
                <a:latin typeface="Britannic Bold" pitchFamily="34" charset="0"/>
              </a:rPr>
              <a:t>Stonehedge</a:t>
            </a:r>
            <a:endParaRPr lang="en-US" sz="1800" dirty="0" smtClean="0">
              <a:solidFill>
                <a:srgbClr val="C00000"/>
              </a:solidFill>
              <a:latin typeface="Britannic Bold" pitchFamily="34" charset="0"/>
            </a:endParaRPr>
          </a:p>
          <a:p>
            <a:pPr lvl="1"/>
            <a:r>
              <a:rPr lang="en-US" sz="1800" dirty="0" smtClean="0">
                <a:solidFill>
                  <a:srgbClr val="C00000"/>
                </a:solidFill>
                <a:latin typeface="Britannic Bold" pitchFamily="34" charset="0"/>
              </a:rPr>
              <a:t>6 acres planted to Pinot Noir and Pinot Gris</a:t>
            </a:r>
            <a:endParaRPr lang="en-US" sz="2300" dirty="0" smtClean="0">
              <a:solidFill>
                <a:srgbClr val="C00000"/>
              </a:solidFill>
              <a:latin typeface="Britannic Bold" pitchFamily="34" charset="0"/>
            </a:endParaRPr>
          </a:p>
          <a:p>
            <a:r>
              <a:rPr lang="en-US" sz="2600" u="sng" dirty="0" smtClean="0">
                <a:solidFill>
                  <a:srgbClr val="C00000"/>
                </a:solidFill>
                <a:latin typeface="Britannic Bold" pitchFamily="34" charset="0"/>
              </a:rPr>
              <a:t>Three Sisters </a:t>
            </a:r>
            <a:r>
              <a:rPr lang="en-US" sz="2600" u="sng" dirty="0" err="1" smtClean="0">
                <a:solidFill>
                  <a:srgbClr val="C00000"/>
                </a:solidFill>
                <a:latin typeface="Britannic Bold" pitchFamily="34" charset="0"/>
              </a:rPr>
              <a:t>Vineayrd</a:t>
            </a:r>
            <a:r>
              <a:rPr lang="en-US" sz="2600" u="sng" dirty="0" smtClean="0">
                <a:solidFill>
                  <a:srgbClr val="C00000"/>
                </a:solidFill>
                <a:latin typeface="Britannic Bold" pitchFamily="34" charset="0"/>
              </a:rPr>
              <a:t>-</a:t>
            </a:r>
            <a:endParaRPr lang="en-US" sz="2600" dirty="0" smtClean="0">
              <a:solidFill>
                <a:srgbClr val="C00000"/>
              </a:solidFill>
              <a:latin typeface="Britannic Bold" pitchFamily="34" charset="0"/>
            </a:endParaRPr>
          </a:p>
          <a:p>
            <a:pPr lvl="1"/>
            <a:r>
              <a:rPr lang="en-US" sz="1800" dirty="0" smtClean="0">
                <a:solidFill>
                  <a:srgbClr val="C00000"/>
                </a:solidFill>
                <a:latin typeface="Britannic Bold" pitchFamily="34" charset="0"/>
              </a:rPr>
              <a:t>200’-360’ elevation</a:t>
            </a:r>
          </a:p>
          <a:p>
            <a:pPr lvl="1"/>
            <a:r>
              <a:rPr lang="en-US" sz="1800" dirty="0" smtClean="0">
                <a:solidFill>
                  <a:srgbClr val="C00000"/>
                </a:solidFill>
                <a:latin typeface="Britannic Bold" pitchFamily="34" charset="0"/>
              </a:rPr>
              <a:t>16 acres planted to the three lovely Pinot Sisters-Pinot Noir, Pinot Gris and Pinot Blanc</a:t>
            </a:r>
            <a:endParaRPr lang="en-US" dirty="0"/>
          </a:p>
        </p:txBody>
      </p:sp>
      <p:pic>
        <p:nvPicPr>
          <p:cNvPr id="17" name="Picture 16" descr="C:\Users\wschubert\Desktop\orthogneiss-folie-a-2-micas[1].jpg"/>
          <p:cNvPicPr/>
          <p:nvPr/>
        </p:nvPicPr>
        <p:blipFill>
          <a:blip r:embed="rId2" cstate="print"/>
          <a:stretch>
            <a:fillRect/>
          </a:stretch>
        </p:blipFill>
        <p:spPr bwMode="auto">
          <a:xfrm>
            <a:off x="5410200" y="990600"/>
            <a:ext cx="2025045" cy="2590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8" name="Picture 17" descr="C:\Users\wschubert\Desktop\Granite[1].jpg"/>
          <p:cNvPicPr/>
          <p:nvPr/>
        </p:nvPicPr>
        <p:blipFill>
          <a:blip r:embed="rId3" cstate="print"/>
          <a:stretch>
            <a:fillRect/>
          </a:stretch>
        </p:blipFill>
        <p:spPr bwMode="auto">
          <a:xfrm>
            <a:off x="6096001" y="3810000"/>
            <a:ext cx="2342020" cy="26721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534400" cy="5334000"/>
          </a:xfrm>
        </p:spPr>
        <p:txBody>
          <a:bodyPr>
            <a:noAutofit/>
          </a:bodyPr>
          <a:lstStyle/>
          <a:p>
            <a:pPr>
              <a:buNone/>
            </a:pPr>
            <a:r>
              <a:rPr lang="en-US" sz="1600" i="1" dirty="0" smtClean="0">
                <a:latin typeface="Britannic Bold" pitchFamily="34" charset="0"/>
              </a:rPr>
              <a:t>	The winemaking style is based on picking at maturity without being overripe and taking care in the winemaking not to compromise those flavors.  This means minimal racking, extended lees contact, complete and spontaneous </a:t>
            </a:r>
            <a:r>
              <a:rPr lang="en-US" sz="1600" i="1" dirty="0" err="1" smtClean="0">
                <a:latin typeface="Britannic Bold" pitchFamily="34" charset="0"/>
              </a:rPr>
              <a:t>malolactic</a:t>
            </a:r>
            <a:r>
              <a:rPr lang="en-US" sz="1600" i="1" dirty="0" smtClean="0">
                <a:latin typeface="Britannic Bold" pitchFamily="34" charset="0"/>
              </a:rPr>
              <a:t> fermentation, no fining, minimal filtration, etc.</a:t>
            </a:r>
          </a:p>
          <a:p>
            <a:endParaRPr lang="en-US" sz="1400" dirty="0" smtClean="0">
              <a:solidFill>
                <a:srgbClr val="C00000"/>
              </a:solidFill>
              <a:latin typeface="Britannic Bold" pitchFamily="34" charset="0"/>
            </a:endParaRPr>
          </a:p>
          <a:p>
            <a:r>
              <a:rPr lang="en-US" sz="1400" dirty="0" smtClean="0">
                <a:solidFill>
                  <a:srgbClr val="C00000"/>
                </a:solidFill>
                <a:latin typeface="Britannic Bold" pitchFamily="34" charset="0"/>
              </a:rPr>
              <a:t>“Estate” Wines"-mostly from </a:t>
            </a:r>
            <a:r>
              <a:rPr lang="en-US" sz="1400" dirty="0" smtClean="0">
                <a:solidFill>
                  <a:srgbClr val="C00000"/>
                </a:solidFill>
                <a:latin typeface="Britannic Bold" pitchFamily="34" charset="0"/>
              </a:rPr>
              <a:t>the three </a:t>
            </a:r>
            <a:r>
              <a:rPr lang="en-US" sz="1400" dirty="0" smtClean="0">
                <a:solidFill>
                  <a:srgbClr val="C00000"/>
                </a:solidFill>
                <a:latin typeface="Britannic Bold" pitchFamily="34" charset="0"/>
              </a:rPr>
              <a:t>“younger” vineyards: </a:t>
            </a:r>
            <a:r>
              <a:rPr lang="en-US" sz="1400" dirty="0" err="1" smtClean="0">
                <a:solidFill>
                  <a:srgbClr val="C00000"/>
                </a:solidFill>
                <a:latin typeface="Britannic Bold" pitchFamily="34" charset="0"/>
              </a:rPr>
              <a:t>Stonehedge</a:t>
            </a:r>
            <a:r>
              <a:rPr lang="en-US" sz="1400" dirty="0" smtClean="0">
                <a:solidFill>
                  <a:srgbClr val="C00000"/>
                </a:solidFill>
                <a:latin typeface="Britannic Bold" pitchFamily="34" charset="0"/>
              </a:rPr>
              <a:t>, Sisters, and Rolling Green Farm, planted in the 1980’s. </a:t>
            </a:r>
          </a:p>
          <a:p>
            <a:pPr lvl="1"/>
            <a:r>
              <a:rPr lang="en-US" sz="1400" dirty="0" smtClean="0">
                <a:solidFill>
                  <a:srgbClr val="C00000"/>
                </a:solidFill>
                <a:latin typeface="Britannic Bold" pitchFamily="34" charset="0"/>
              </a:rPr>
              <a:t>Pinot noir: Aged 11 months in mostly neutral oak casks, the wine is not fined, and is filtered only if necessary.</a:t>
            </a:r>
          </a:p>
          <a:p>
            <a:pPr lvl="1"/>
            <a:r>
              <a:rPr lang="en-US" sz="1400" dirty="0" smtClean="0">
                <a:solidFill>
                  <a:srgbClr val="C00000"/>
                </a:solidFill>
                <a:latin typeface="Britannic Bold" pitchFamily="34" charset="0"/>
              </a:rPr>
              <a:t>Pinot </a:t>
            </a:r>
            <a:r>
              <a:rPr lang="en-US" sz="1400" dirty="0" err="1" smtClean="0">
                <a:solidFill>
                  <a:srgbClr val="C00000"/>
                </a:solidFill>
                <a:latin typeface="Britannic Bold" pitchFamily="34" charset="0"/>
              </a:rPr>
              <a:t>gris</a:t>
            </a:r>
            <a:r>
              <a:rPr lang="en-US" sz="1400" dirty="0" smtClean="0">
                <a:solidFill>
                  <a:srgbClr val="C00000"/>
                </a:solidFill>
                <a:latin typeface="Britannic Bold" pitchFamily="34" charset="0"/>
              </a:rPr>
              <a:t>: Fermented in stainless steel tanks, slow </a:t>
            </a:r>
            <a:r>
              <a:rPr lang="en-US" sz="1400" dirty="0" err="1" smtClean="0">
                <a:solidFill>
                  <a:srgbClr val="C00000"/>
                </a:solidFill>
                <a:latin typeface="Britannic Bold" pitchFamily="34" charset="0"/>
              </a:rPr>
              <a:t>elevage</a:t>
            </a:r>
            <a:r>
              <a:rPr lang="en-US" sz="1400" dirty="0" smtClean="0">
                <a:solidFill>
                  <a:srgbClr val="C00000"/>
                </a:solidFill>
                <a:latin typeface="Britannic Bold" pitchFamily="34" charset="0"/>
              </a:rPr>
              <a:t> on the lees until bottling. </a:t>
            </a:r>
          </a:p>
          <a:p>
            <a:pPr lvl="1"/>
            <a:r>
              <a:rPr lang="en-US" sz="1400" dirty="0" smtClean="0">
                <a:solidFill>
                  <a:srgbClr val="C00000"/>
                </a:solidFill>
                <a:latin typeface="Britannic Bold" pitchFamily="34" charset="0"/>
              </a:rPr>
              <a:t>Chardonnay: Aged on the lees for eleven months in neutral oak, and given one loose filtration before bottling, the wines are subtly expressive, elegant, and long-lived. </a:t>
            </a:r>
          </a:p>
          <a:p>
            <a:endParaRPr lang="en-US" sz="1400" dirty="0" smtClean="0">
              <a:solidFill>
                <a:srgbClr val="C00000"/>
              </a:solidFill>
              <a:latin typeface="Britannic Bold" pitchFamily="34" charset="0"/>
            </a:endParaRPr>
          </a:p>
          <a:p>
            <a:r>
              <a:rPr lang="en-US" sz="1400" dirty="0" smtClean="0">
                <a:solidFill>
                  <a:srgbClr val="C00000"/>
                </a:solidFill>
                <a:latin typeface="Britannic Bold" pitchFamily="34" charset="0"/>
              </a:rPr>
              <a:t>Single-Vineyard “Original Vines Reserve” Wines-All grapes come from </a:t>
            </a:r>
            <a:r>
              <a:rPr lang="en-US" sz="1400" dirty="0" err="1" smtClean="0">
                <a:solidFill>
                  <a:srgbClr val="C00000"/>
                </a:solidFill>
                <a:latin typeface="Britannic Bold" pitchFamily="34" charset="0"/>
              </a:rPr>
              <a:t>Eyrie’s</a:t>
            </a:r>
            <a:r>
              <a:rPr lang="en-US" sz="1400" dirty="0" smtClean="0">
                <a:solidFill>
                  <a:srgbClr val="C00000"/>
                </a:solidFill>
                <a:latin typeface="Britannic Bold" pitchFamily="34" charset="0"/>
              </a:rPr>
              <a:t> original plantings</a:t>
            </a:r>
          </a:p>
          <a:p>
            <a:pPr lvl="1"/>
            <a:r>
              <a:rPr lang="en-US" sz="1400" dirty="0" smtClean="0">
                <a:solidFill>
                  <a:srgbClr val="C00000"/>
                </a:solidFill>
                <a:latin typeface="Britannic Bold" pitchFamily="34" charset="0"/>
              </a:rPr>
              <a:t>Pinot noir Reserve: Fermented in small bins using native yeasts for primary and secondary fermentation. Up to 24 months in French oak-bottled without filtration or fining.</a:t>
            </a:r>
          </a:p>
          <a:p>
            <a:pPr lvl="1"/>
            <a:r>
              <a:rPr lang="en-US" sz="1400" dirty="0" smtClean="0">
                <a:solidFill>
                  <a:srgbClr val="C00000"/>
                </a:solidFill>
                <a:latin typeface="Britannic Bold" pitchFamily="34" charset="0"/>
              </a:rPr>
              <a:t>Chardonnay Reserve: A barrel selection these wines are aged for nine months or more on unstirred lees, in a combination of neutral and new French and Oregon oak casks. It receives only one gentle filtration prior to bottling.</a:t>
            </a:r>
          </a:p>
          <a:p>
            <a:endParaRPr lang="en-US" sz="1400" dirty="0" smtClean="0">
              <a:latin typeface="Britannic Bold" pitchFamily="34" charset="0"/>
            </a:endParaRPr>
          </a:p>
          <a:p>
            <a:pPr lvl="1"/>
            <a:endParaRPr lang="en-US" sz="1000" dirty="0" smtClean="0">
              <a:latin typeface="Britannic Bold" pitchFamily="34" charset="0"/>
            </a:endParaRPr>
          </a:p>
          <a:p>
            <a:pPr lvl="1">
              <a:buNone/>
            </a:pPr>
            <a:r>
              <a:rPr lang="en-US" sz="1000" dirty="0" smtClean="0">
                <a:latin typeface="Britannic Bold" pitchFamily="34" charset="0"/>
              </a:rPr>
              <a:t/>
            </a:r>
            <a:br>
              <a:rPr lang="en-US" sz="1000" dirty="0" smtClean="0">
                <a:latin typeface="Britannic Bold" pitchFamily="34" charset="0"/>
              </a:rPr>
            </a:br>
            <a:endParaRPr lang="en-US" sz="1000" dirty="0">
              <a:solidFill>
                <a:schemeClr val="accent6"/>
              </a:solidFill>
              <a:latin typeface="Britannic Bold" pitchFamily="34" charset="0"/>
            </a:endParaRPr>
          </a:p>
        </p:txBody>
      </p:sp>
      <p:sp>
        <p:nvSpPr>
          <p:cNvPr id="9" name="Rectangle 8"/>
          <p:cNvSpPr/>
          <p:nvPr/>
        </p:nvSpPr>
        <p:spPr>
          <a:xfrm>
            <a:off x="685800" y="457200"/>
            <a:ext cx="8153400" cy="1754326"/>
          </a:xfrm>
          <a:prstGeom prst="rect">
            <a:avLst/>
          </a:prstGeom>
        </p:spPr>
        <p:txBody>
          <a:bodyPr wrap="square">
            <a:spAutoFit/>
          </a:bodyPr>
          <a:lstStyle/>
          <a:p>
            <a:pPr algn="ctr"/>
            <a:r>
              <a:rPr lang="en-US" sz="3600" cap="all" dirty="0" smtClean="0">
                <a:solidFill>
                  <a:srgbClr val="C00000"/>
                </a:solidFill>
                <a:latin typeface="Britannic Bold" pitchFamily="34" charset="0"/>
                <a:ea typeface="Batang" pitchFamily="18" charset="-127"/>
              </a:rPr>
              <a:t>Winemaking</a:t>
            </a:r>
          </a:p>
          <a:p>
            <a:pPr algn="ctr"/>
            <a:endParaRPr lang="en-US" sz="3600" cap="all" dirty="0" smtClean="0">
              <a:solidFill>
                <a:srgbClr val="C00000"/>
              </a:solidFill>
              <a:latin typeface="Britannic Bold" pitchFamily="34" charset="0"/>
              <a:ea typeface="Batang" pitchFamily="18" charset="-127"/>
            </a:endParaRPr>
          </a:p>
          <a:p>
            <a:pPr algn="ctr"/>
            <a:endParaRPr lang="en-US" sz="3600"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11430000" cy="1143000"/>
          </a:xfrm>
        </p:spPr>
        <p:txBody>
          <a:bodyPr>
            <a:normAutofit/>
          </a:bodyPr>
          <a:lstStyle/>
          <a:p>
            <a:pPr algn="ctr"/>
            <a:r>
              <a:rPr lang="en-US" sz="3600" cap="all" dirty="0" smtClean="0">
                <a:solidFill>
                  <a:srgbClr val="C00000"/>
                </a:solidFill>
                <a:latin typeface="Britannic Bold" pitchFamily="34" charset="0"/>
                <a:ea typeface="Batang" pitchFamily="18" charset="-127"/>
              </a:rPr>
              <a:t>The Wines</a:t>
            </a:r>
            <a:endParaRPr lang="en-US" sz="2700" dirty="0">
              <a:solidFill>
                <a:srgbClr val="C00000"/>
              </a:solidFill>
            </a:endParaRPr>
          </a:p>
        </p:txBody>
      </p:sp>
      <p:pic>
        <p:nvPicPr>
          <p:cNvPr id="9" name="Picture 8" descr="Ecu Muscadet Granite.jpg"/>
          <p:cNvPicPr>
            <a:picLocks noChangeAspect="1"/>
          </p:cNvPicPr>
          <p:nvPr/>
        </p:nvPicPr>
        <p:blipFill>
          <a:blip r:embed="rId3" cstate="print"/>
          <a:stretch>
            <a:fillRect/>
          </a:stretch>
        </p:blipFill>
        <p:spPr>
          <a:xfrm>
            <a:off x="7010400" y="2209800"/>
            <a:ext cx="1747449" cy="23395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6385" name="Rectangle 1"/>
          <p:cNvSpPr>
            <a:spLocks noChangeArrowheads="1"/>
          </p:cNvSpPr>
          <p:nvPr/>
        </p:nvSpPr>
        <p:spPr bwMode="auto">
          <a:xfrm>
            <a:off x="228600" y="1636879"/>
            <a:ext cx="8534400"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1600" b="1" dirty="0" smtClean="0">
                <a:solidFill>
                  <a:srgbClr val="C00000"/>
                </a:solidFill>
                <a:latin typeface="Britannic Bold" pitchFamily="34" charset="0"/>
                <a:cs typeface="Times New Roman" pitchFamily="18" charset="0"/>
              </a:rPr>
              <a:t>Eyrie Vineyards Pinot Gris 2010 (12/750) $144, </a:t>
            </a:r>
            <a:r>
              <a:rPr lang="en-US" sz="1600" b="1" dirty="0" smtClean="0">
                <a:solidFill>
                  <a:srgbClr val="C00000"/>
                </a:solidFill>
                <a:latin typeface="Britannic Bold" pitchFamily="34" charset="0"/>
                <a:cs typeface="Times New Roman" pitchFamily="18" charset="0"/>
              </a:rPr>
              <a:t>136/5, 132/15</a:t>
            </a:r>
            <a:endParaRPr lang="en-US" sz="1600" b="1" dirty="0" smtClean="0">
              <a:solidFill>
                <a:srgbClr val="C00000"/>
              </a:solidFill>
              <a:latin typeface="Britannic Bold"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500" b="0" i="0" u="none" strike="noStrike" cap="none" normalizeH="0" baseline="0" dirty="0" smtClean="0">
              <a:ln>
                <a:noFill/>
              </a:ln>
              <a:solidFill>
                <a:srgbClr val="C00000"/>
              </a:solidFill>
              <a:effectLst/>
              <a:latin typeface="Britannic Bold" pitchFamily="34" charset="0"/>
              <a:cs typeface="Arial" pitchFamily="34" charset="0"/>
            </a:endParaRPr>
          </a:p>
          <a:p>
            <a:endParaRPr lang="fr-FR" sz="1600" b="1" dirty="0" smtClean="0">
              <a:solidFill>
                <a:srgbClr val="C00000"/>
              </a:solidFill>
              <a:latin typeface="Britannic Bold" pitchFamily="34" charset="0"/>
            </a:endParaRPr>
          </a:p>
          <a:p>
            <a:endParaRPr lang="fr-FR" sz="1600" b="1" dirty="0" smtClean="0">
              <a:solidFill>
                <a:srgbClr val="C00000"/>
              </a:solidFill>
              <a:latin typeface="Britannic Bold" pitchFamily="34" charset="0"/>
            </a:endParaRPr>
          </a:p>
          <a:p>
            <a:endParaRPr lang="fr-FR" sz="1600" b="1" dirty="0" smtClean="0">
              <a:solidFill>
                <a:srgbClr val="C00000"/>
              </a:solidFill>
              <a:latin typeface="Britannic Bold" pitchFamily="34" charset="0"/>
            </a:endParaRPr>
          </a:p>
          <a:p>
            <a:r>
              <a:rPr lang="fr-FR" sz="1600" b="1" dirty="0" smtClean="0">
                <a:solidFill>
                  <a:srgbClr val="C00000"/>
                </a:solidFill>
                <a:latin typeface="Britannic Bold" pitchFamily="34" charset="0"/>
              </a:rPr>
              <a:t>Eyrie </a:t>
            </a:r>
            <a:r>
              <a:rPr lang="fr-FR" sz="1600" b="1" dirty="0" err="1" smtClean="0">
                <a:solidFill>
                  <a:srgbClr val="C00000"/>
                </a:solidFill>
                <a:latin typeface="Britannic Bold" pitchFamily="34" charset="0"/>
              </a:rPr>
              <a:t>Vineyards</a:t>
            </a:r>
            <a:r>
              <a:rPr lang="fr-FR" sz="1600" b="1" dirty="0" smtClean="0">
                <a:solidFill>
                  <a:srgbClr val="C00000"/>
                </a:solidFill>
                <a:latin typeface="Britannic Bold" pitchFamily="34" charset="0"/>
              </a:rPr>
              <a:t> Pinot Noir 2009 (12/750)  - $308, </a:t>
            </a:r>
            <a:r>
              <a:rPr lang="fr-FR" sz="1600" b="1" dirty="0" smtClean="0">
                <a:solidFill>
                  <a:srgbClr val="C00000"/>
                </a:solidFill>
                <a:latin typeface="Britannic Bold" pitchFamily="34" charset="0"/>
              </a:rPr>
              <a:t>296/5</a:t>
            </a:r>
            <a:endParaRPr lang="fr-FR" sz="1600" b="1" dirty="0" smtClean="0">
              <a:solidFill>
                <a:srgbClr val="C00000"/>
              </a:solidFill>
              <a:latin typeface="Britannic Bold" pitchFamily="34" charset="0"/>
            </a:endParaRPr>
          </a:p>
          <a:p>
            <a:pPr eaLnBrk="0" fontAlgn="base" hangingPunct="0">
              <a:spcBef>
                <a:spcPct val="0"/>
              </a:spcBef>
              <a:spcAft>
                <a:spcPct val="0"/>
              </a:spcAft>
            </a:pPr>
            <a:endParaRPr lang="fr-FR" sz="1500" b="1" dirty="0" smtClean="0">
              <a:solidFill>
                <a:srgbClr val="C00000"/>
              </a:solidFill>
              <a:latin typeface="Britannic Bold" pitchFamily="34" charset="0"/>
            </a:endParaRPr>
          </a:p>
          <a:p>
            <a:pPr eaLnBrk="0" fontAlgn="base" hangingPunct="0">
              <a:spcBef>
                <a:spcPct val="0"/>
              </a:spcBef>
              <a:spcAft>
                <a:spcPct val="0"/>
              </a:spcAft>
            </a:pPr>
            <a:endParaRPr lang="fr-FR" sz="1600" b="1" dirty="0" smtClean="0">
              <a:solidFill>
                <a:srgbClr val="C00000"/>
              </a:solidFill>
              <a:latin typeface="Britannic Bold" pitchFamily="34" charset="0"/>
            </a:endParaRPr>
          </a:p>
          <a:p>
            <a:pPr eaLnBrk="0" fontAlgn="base" hangingPunct="0">
              <a:spcBef>
                <a:spcPct val="0"/>
              </a:spcBef>
              <a:spcAft>
                <a:spcPct val="0"/>
              </a:spcAft>
            </a:pPr>
            <a:endParaRPr lang="fr-FR" sz="1600" b="1" dirty="0" smtClean="0">
              <a:solidFill>
                <a:srgbClr val="C00000"/>
              </a:solidFill>
              <a:latin typeface="Britannic Bold" pitchFamily="34" charset="0"/>
            </a:endParaRPr>
          </a:p>
          <a:p>
            <a:pPr eaLnBrk="0" fontAlgn="base" hangingPunct="0">
              <a:spcBef>
                <a:spcPct val="0"/>
              </a:spcBef>
              <a:spcAft>
                <a:spcPct val="0"/>
              </a:spcAft>
            </a:pPr>
            <a:endParaRPr lang="fr-FR" sz="1600" b="1" dirty="0" smtClean="0">
              <a:solidFill>
                <a:srgbClr val="C00000"/>
              </a:solidFill>
              <a:latin typeface="Britannic Bold" pitchFamily="34" charset="0"/>
            </a:endParaRPr>
          </a:p>
          <a:p>
            <a:pPr eaLnBrk="0" fontAlgn="base" hangingPunct="0">
              <a:spcBef>
                <a:spcPct val="0"/>
              </a:spcBef>
              <a:spcAft>
                <a:spcPct val="0"/>
              </a:spcAft>
            </a:pPr>
            <a:r>
              <a:rPr lang="fr-FR" sz="1600" b="1" dirty="0" smtClean="0">
                <a:solidFill>
                  <a:srgbClr val="C00000"/>
                </a:solidFill>
                <a:latin typeface="Britannic Bold" pitchFamily="34" charset="0"/>
              </a:rPr>
              <a:t>Eyrie </a:t>
            </a:r>
            <a:r>
              <a:rPr lang="fr-FR" sz="1600" b="1" dirty="0" err="1" smtClean="0">
                <a:solidFill>
                  <a:srgbClr val="C00000"/>
                </a:solidFill>
                <a:latin typeface="Britannic Bold" pitchFamily="34" charset="0"/>
              </a:rPr>
              <a:t>Vineyards</a:t>
            </a:r>
            <a:r>
              <a:rPr lang="fr-FR" sz="1600" b="1" dirty="0" smtClean="0">
                <a:solidFill>
                  <a:srgbClr val="C00000"/>
                </a:solidFill>
                <a:latin typeface="Britannic Bold" pitchFamily="34" charset="0"/>
              </a:rPr>
              <a:t> Pinot Noir Reserve 2009 (12/750) - $520</a:t>
            </a:r>
          </a:p>
          <a:p>
            <a:pPr lvl="0">
              <a:buFont typeface="Arial" pitchFamily="34" charset="0"/>
              <a:buChar char="•"/>
            </a:pPr>
            <a:endParaRPr lang="en-US" sz="1500" dirty="0" smtClean="0">
              <a:solidFill>
                <a:srgbClr val="C00000"/>
              </a:solidFill>
              <a:latin typeface="Britannic Bold" pitchFamily="34" charset="0"/>
              <a:cs typeface="Arial" pitchFamily="34" charset="0"/>
            </a:endParaRPr>
          </a:p>
          <a:p>
            <a:pPr eaLnBrk="0" fontAlgn="base" hangingPunct="0">
              <a:spcBef>
                <a:spcPct val="0"/>
              </a:spcBef>
              <a:spcAft>
                <a:spcPct val="0"/>
              </a:spcAft>
            </a:pPr>
            <a:endParaRPr lang="en-US" sz="1600" b="1" dirty="0" smtClean="0">
              <a:solidFill>
                <a:srgbClr val="C00000"/>
              </a:solidFill>
              <a:latin typeface="Britannic Bold" pitchFamily="34" charset="0"/>
            </a:endParaRPr>
          </a:p>
          <a:p>
            <a:pPr eaLnBrk="0" fontAlgn="base" hangingPunct="0">
              <a:spcBef>
                <a:spcPct val="0"/>
              </a:spcBef>
              <a:spcAft>
                <a:spcPct val="0"/>
              </a:spcAft>
            </a:pPr>
            <a:endParaRPr lang="en-US" sz="1600" b="1" dirty="0" smtClean="0">
              <a:solidFill>
                <a:srgbClr val="C00000"/>
              </a:solidFill>
              <a:latin typeface="Britannic Bold" pitchFamily="34" charset="0"/>
            </a:endParaRPr>
          </a:p>
          <a:p>
            <a:pPr eaLnBrk="0" fontAlgn="base" hangingPunct="0">
              <a:spcBef>
                <a:spcPct val="0"/>
              </a:spcBef>
              <a:spcAft>
                <a:spcPct val="0"/>
              </a:spcAft>
            </a:pPr>
            <a:endParaRPr lang="en-US" sz="1600" b="1" dirty="0" smtClean="0">
              <a:solidFill>
                <a:srgbClr val="C00000"/>
              </a:solidFill>
              <a:latin typeface="Britannic Bold" pitchFamily="34" charset="0"/>
            </a:endParaRPr>
          </a:p>
          <a:p>
            <a:pPr eaLnBrk="0" fontAlgn="base" hangingPunct="0">
              <a:spcBef>
                <a:spcPct val="0"/>
              </a:spcBef>
              <a:spcAft>
                <a:spcPct val="0"/>
              </a:spcAft>
            </a:pPr>
            <a:r>
              <a:rPr lang="en-US" sz="1600" b="1" dirty="0" smtClean="0">
                <a:solidFill>
                  <a:srgbClr val="C00000"/>
                </a:solidFill>
                <a:latin typeface="Britannic Bold" pitchFamily="34" charset="0"/>
              </a:rPr>
              <a:t>Eyrie Vineyards Pinot Noir Daphne </a:t>
            </a:r>
            <a:r>
              <a:rPr lang="en-US" sz="1600" b="1" dirty="0" err="1" smtClean="0">
                <a:solidFill>
                  <a:srgbClr val="C00000"/>
                </a:solidFill>
                <a:latin typeface="Britannic Bold" pitchFamily="34" charset="0"/>
              </a:rPr>
              <a:t>Vyd</a:t>
            </a:r>
            <a:r>
              <a:rPr lang="en-US" sz="1600" b="1" dirty="0" smtClean="0">
                <a:solidFill>
                  <a:srgbClr val="C00000"/>
                </a:solidFill>
                <a:latin typeface="Britannic Bold" pitchFamily="34" charset="0"/>
              </a:rPr>
              <a:t> 2009 (12/750) - $649</a:t>
            </a:r>
          </a:p>
          <a:p>
            <a:pPr marL="0" marR="0" lvl="0" indent="0" algn="l" defTabSz="914400" rtl="0" eaLnBrk="0" fontAlgn="base" latinLnBrk="0" hangingPunct="0">
              <a:lnSpc>
                <a:spcPct val="100000"/>
              </a:lnSpc>
              <a:spcBef>
                <a:spcPct val="0"/>
              </a:spcBef>
              <a:spcAft>
                <a:spcPct val="0"/>
              </a:spcAft>
              <a:buClrTx/>
              <a:buSzTx/>
              <a:tabLst/>
            </a:pPr>
            <a:endParaRPr kumimoji="0" lang="en-US" sz="1500" b="0" i="0" u="none" strike="noStrike" cap="none" normalizeH="0" baseline="0" dirty="0" smtClean="0">
              <a:ln>
                <a:noFill/>
              </a:ln>
              <a:solidFill>
                <a:schemeClr val="accent3">
                  <a:lumMod val="75000"/>
                </a:schemeClr>
              </a:solidFill>
              <a:effectLst/>
              <a:latin typeface="Britannic Bold"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1781</TotalTime>
  <Words>491</Words>
  <Application>Microsoft Office PowerPoint</Application>
  <PresentationFormat>On-screen Show (4:3)</PresentationFormat>
  <Paragraphs>85</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Polaner Selections June 29, 2012</vt:lpstr>
      <vt:lpstr>Willamette Valley </vt:lpstr>
      <vt:lpstr>The History of eyrie: the start of an industry</vt:lpstr>
      <vt:lpstr>The Vineyards</vt:lpstr>
      <vt:lpstr>Slide 5</vt:lpstr>
      <vt:lpstr>The Wines</vt:lpstr>
    </vt:vector>
  </TitlesOfParts>
  <Company>Polaner Selections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Bordeaux Redux Polaner Selections</dc:title>
  <dc:creator>Whitney Schubert</dc:creator>
  <cp:lastModifiedBy>Tim Arnold</cp:lastModifiedBy>
  <cp:revision>253</cp:revision>
  <dcterms:created xsi:type="dcterms:W3CDTF">2012-04-18T14:29:44Z</dcterms:created>
  <dcterms:modified xsi:type="dcterms:W3CDTF">2012-06-29T15:07:51Z</dcterms:modified>
</cp:coreProperties>
</file>