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9"/>
  </p:notesMasterIdLst>
  <p:sldIdLst>
    <p:sldId id="256" r:id="rId2"/>
    <p:sldId id="266" r:id="rId3"/>
    <p:sldId id="258" r:id="rId4"/>
    <p:sldId id="265" r:id="rId5"/>
    <p:sldId id="267" r:id="rId6"/>
    <p:sldId id="268" r:id="rId7"/>
    <p:sldId id="26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52" autoAdjust="0"/>
    <p:restoredTop sz="94660"/>
  </p:normalViewPr>
  <p:slideViewPr>
    <p:cSldViewPr>
      <p:cViewPr varScale="1">
        <p:scale>
          <a:sx n="85" d="100"/>
          <a:sy n="85" d="100"/>
        </p:scale>
        <p:origin x="-78" y="-30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0E1A7B-9183-4AF4-BCA9-EF8602EE0DB9}" type="datetimeFigureOut">
              <a:rPr lang="en-US" smtClean="0"/>
              <a:pPr/>
              <a:t>6/29/2012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65E874-C096-4208-B56E-2A172D6A9DB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7981622-8308-4E51-BFFD-F4863B1F136F}"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7981622-8308-4E51-BFFD-F4863B1F136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81622-8308-4E51-BFFD-F4863B1F136F}"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981622-8308-4E51-BFFD-F4863B1F136F}"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81622-8308-4E51-BFFD-F4863B1F136F}"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F7981622-8308-4E51-BFFD-F4863B1F136F}"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BED75D2-BFBB-4AD6-B016-C4A71E925F2B}" type="datetimeFigureOut">
              <a:rPr lang="en-US" smtClean="0"/>
              <a:pPr/>
              <a:t>6/29/2012</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7981622-8308-4E51-BFFD-F4863B1F136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www.daumas-gassac.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3.jpeg"/><Relationship Id="rId2" Type="http://schemas.openxmlformats.org/officeDocument/2006/relationships/hyperlink" Target="javascript:showImageProductInPopup('171')" TargetMode="External"/><Relationship Id="rId1" Type="http://schemas.openxmlformats.org/officeDocument/2006/relationships/slideLayout" Target="../slideLayouts/slideLayout2.xml"/><Relationship Id="rId6" Type="http://schemas.openxmlformats.org/officeDocument/2006/relationships/hyperlink" Target="javascript:showImageProductInPopup('172')" TargetMode="External"/><Relationship Id="rId5" Type="http://schemas.openxmlformats.org/officeDocument/2006/relationships/image" Target="../media/image12.jpeg"/><Relationship Id="rId4" Type="http://schemas.openxmlformats.org/officeDocument/2006/relationships/hyperlink" Target="javascript:showImageProductInPopup('17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javascript:newwindow('http://www.polanerselections.com/image.popup.php?imgID=23963','top=0,left=0,width=450,height=500,scrollbars=yes,resizable=yes');" TargetMode="External"/><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wschubert\AppData\Local\Microsoft\Windows\Temporary Internet Files\Content.Outlook\52C7MDAT\photo.JPG"/>
          <p:cNvPicPr>
            <a:picLocks noChangeAspect="1" noChangeArrowheads="1"/>
          </p:cNvPicPr>
          <p:nvPr/>
        </p:nvPicPr>
        <p:blipFill>
          <a:blip r:embed="rId2" cstate="print">
            <a:duotone>
              <a:prstClr val="black"/>
              <a:srgbClr val="D9C3A5">
                <a:tint val="50000"/>
                <a:satMod val="180000"/>
              </a:srgbClr>
            </a:duotone>
          </a:blip>
          <a:srcRect/>
          <a:stretch>
            <a:fillRect/>
          </a:stretch>
        </p:blipFill>
        <p:spPr bwMode="auto">
          <a:xfrm rot="21448786">
            <a:off x="578423" y="2996934"/>
            <a:ext cx="4683433" cy="33843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Subtitle 2"/>
          <p:cNvSpPr>
            <a:spLocks noGrp="1"/>
          </p:cNvSpPr>
          <p:nvPr>
            <p:ph type="subTitle" idx="1"/>
          </p:nvPr>
        </p:nvSpPr>
        <p:spPr>
          <a:xfrm>
            <a:off x="5638800" y="3733800"/>
            <a:ext cx="2895600" cy="2514600"/>
          </a:xfrm>
        </p:spPr>
        <p:txBody>
          <a:bodyPr>
            <a:normAutofit/>
          </a:bodyPr>
          <a:lstStyle/>
          <a:p>
            <a:pPr algn="l">
              <a:buFont typeface="Arial" pitchFamily="34" charset="0"/>
              <a:buChar char="•"/>
            </a:pPr>
            <a:r>
              <a:rPr lang="en-US" sz="3800" cap="small" dirty="0" smtClean="0">
                <a:solidFill>
                  <a:schemeClr val="accent6">
                    <a:lumMod val="75000"/>
                  </a:schemeClr>
                </a:solidFill>
                <a:latin typeface="Britannic Bold" pitchFamily="34" charset="0"/>
              </a:rPr>
              <a:t> </a:t>
            </a:r>
            <a:r>
              <a:rPr lang="en-US" sz="3200" cap="small" dirty="0" smtClean="0">
                <a:solidFill>
                  <a:schemeClr val="accent6">
                    <a:lumMod val="75000"/>
                  </a:schemeClr>
                </a:solidFill>
                <a:latin typeface="Britannic Bold" pitchFamily="34" charset="0"/>
              </a:rPr>
              <a:t>History</a:t>
            </a:r>
          </a:p>
          <a:p>
            <a:pPr algn="l">
              <a:buFont typeface="Arial" pitchFamily="34" charset="0"/>
              <a:buChar char="•"/>
            </a:pPr>
            <a:r>
              <a:rPr lang="en-US" sz="3200" cap="small" dirty="0" smtClean="0">
                <a:solidFill>
                  <a:schemeClr val="accent6">
                    <a:lumMod val="75000"/>
                  </a:schemeClr>
                </a:solidFill>
                <a:latin typeface="Britannic Bold" pitchFamily="34" charset="0"/>
              </a:rPr>
              <a:t> </a:t>
            </a:r>
            <a:r>
              <a:rPr lang="en-US" sz="3200" cap="small" dirty="0" err="1" smtClean="0">
                <a:solidFill>
                  <a:schemeClr val="accent6">
                    <a:lumMod val="75000"/>
                  </a:schemeClr>
                </a:solidFill>
                <a:latin typeface="Britannic Bold" pitchFamily="34" charset="0"/>
              </a:rPr>
              <a:t>Terroir</a:t>
            </a:r>
            <a:r>
              <a:rPr lang="en-US" sz="3200" cap="small" dirty="0" smtClean="0">
                <a:solidFill>
                  <a:schemeClr val="accent6">
                    <a:lumMod val="75000"/>
                  </a:schemeClr>
                </a:solidFill>
                <a:latin typeface="Britannic Bold" pitchFamily="34" charset="0"/>
              </a:rPr>
              <a:t> </a:t>
            </a:r>
          </a:p>
          <a:p>
            <a:pPr algn="l">
              <a:buFont typeface="Arial" pitchFamily="34" charset="0"/>
              <a:buChar char="•"/>
            </a:pPr>
            <a:r>
              <a:rPr lang="en-US" sz="3200" cap="small" dirty="0" smtClean="0">
                <a:solidFill>
                  <a:schemeClr val="accent6">
                    <a:lumMod val="75000"/>
                  </a:schemeClr>
                </a:solidFill>
                <a:latin typeface="Britannic Bold" pitchFamily="34" charset="0"/>
              </a:rPr>
              <a:t> Microclimate</a:t>
            </a:r>
          </a:p>
          <a:p>
            <a:pPr algn="l">
              <a:buFont typeface="Arial" pitchFamily="34" charset="0"/>
              <a:buChar char="•"/>
            </a:pPr>
            <a:r>
              <a:rPr lang="en-US" sz="3200" cap="small" dirty="0" smtClean="0">
                <a:solidFill>
                  <a:schemeClr val="accent6">
                    <a:lumMod val="75000"/>
                  </a:schemeClr>
                </a:solidFill>
                <a:latin typeface="Britannic Bold" pitchFamily="34" charset="0"/>
              </a:rPr>
              <a:t> The Wines</a:t>
            </a:r>
          </a:p>
          <a:p>
            <a:pPr algn="l">
              <a:buFont typeface="Arial" pitchFamily="34" charset="0"/>
              <a:buChar char="•"/>
            </a:pPr>
            <a:endParaRPr lang="en-US" dirty="0" smtClean="0"/>
          </a:p>
          <a:p>
            <a:endParaRPr lang="en-US" dirty="0"/>
          </a:p>
        </p:txBody>
      </p:sp>
      <p:pic>
        <p:nvPicPr>
          <p:cNvPr id="7" name="Picture 6" descr=" Le Mas de Daumas Gassac se trouve en plein coeur de l'Hérault, dans un lieu préservé. C'est ce qui donne toute la force à ces vins"/>
          <p:cNvPicPr/>
          <p:nvPr/>
        </p:nvPicPr>
        <p:blipFill>
          <a:blip r:embed="rId3" cstate="print"/>
          <a:srcRect b="8949"/>
          <a:stretch>
            <a:fillRect/>
          </a:stretch>
        </p:blipFill>
        <p:spPr bwMode="auto">
          <a:xfrm>
            <a:off x="990600" y="685800"/>
            <a:ext cx="7239000" cy="2743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7" descr="Grand vin Languedoc, Dégustation de vins du Languedoc Roussillon">
            <a:hlinkClick r:id="rId4"/>
          </p:cNvPr>
          <p:cNvPicPr/>
          <p:nvPr/>
        </p:nvPicPr>
        <p:blipFill>
          <a:blip r:embed="rId5" cstate="print"/>
          <a:srcRect l="51314"/>
          <a:stretch>
            <a:fillRect/>
          </a:stretch>
        </p:blipFill>
        <p:spPr bwMode="auto">
          <a:xfrm rot="21089393">
            <a:off x="364896" y="411473"/>
            <a:ext cx="2623008" cy="10073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762000"/>
            <a:ext cx="2209800" cy="685800"/>
          </a:xfrm>
        </p:spPr>
        <p:txBody>
          <a:bodyPr>
            <a:normAutofit fontScale="90000"/>
          </a:bodyPr>
          <a:lstStyle/>
          <a:p>
            <a:r>
              <a:rPr lang="en-US" cap="all" dirty="0" smtClean="0">
                <a:solidFill>
                  <a:schemeClr val="accent6">
                    <a:lumMod val="75000"/>
                  </a:schemeClr>
                </a:solidFill>
                <a:latin typeface="Britannic Bold" pitchFamily="34" charset="0"/>
                <a:ea typeface="Batang" pitchFamily="18" charset="-127"/>
              </a:rPr>
              <a:t>history</a:t>
            </a:r>
            <a:endParaRPr lang="en-US" dirty="0"/>
          </a:p>
        </p:txBody>
      </p:sp>
      <p:sp>
        <p:nvSpPr>
          <p:cNvPr id="3" name="Content Placeholder 2"/>
          <p:cNvSpPr>
            <a:spLocks noGrp="1"/>
          </p:cNvSpPr>
          <p:nvPr>
            <p:ph sz="quarter" idx="1"/>
          </p:nvPr>
        </p:nvSpPr>
        <p:spPr>
          <a:xfrm>
            <a:off x="609600" y="1981200"/>
            <a:ext cx="7772400" cy="4572000"/>
          </a:xfrm>
        </p:spPr>
        <p:txBody>
          <a:bodyPr>
            <a:normAutofit fontScale="85000" lnSpcReduction="20000"/>
          </a:bodyPr>
          <a:lstStyle/>
          <a:p>
            <a:r>
              <a:rPr lang="en-US" dirty="0" smtClean="0">
                <a:latin typeface="Britannic Bold" pitchFamily="34" charset="0"/>
              </a:rPr>
              <a:t>The first wines ever produced in the </a:t>
            </a:r>
            <a:r>
              <a:rPr lang="en-US" dirty="0" err="1" smtClean="0">
                <a:latin typeface="Britannic Bold" pitchFamily="34" charset="0"/>
              </a:rPr>
              <a:t>Gassac</a:t>
            </a:r>
            <a:r>
              <a:rPr lang="en-US" dirty="0" smtClean="0">
                <a:latin typeface="Britannic Bold" pitchFamily="34" charset="0"/>
              </a:rPr>
              <a:t> Valley are said to date back to 780 AD when St Benoit </a:t>
            </a:r>
            <a:r>
              <a:rPr lang="en-US" dirty="0" err="1" smtClean="0">
                <a:latin typeface="Britannic Bold" pitchFamily="34" charset="0"/>
              </a:rPr>
              <a:t>d’Aniane</a:t>
            </a:r>
            <a:r>
              <a:rPr lang="en-US" dirty="0" smtClean="0">
                <a:latin typeface="Britannic Bold" pitchFamily="34" charset="0"/>
              </a:rPr>
              <a:t>, one of Charlemagne’s counselors, planted the first vineyard</a:t>
            </a:r>
          </a:p>
          <a:p>
            <a:pPr>
              <a:buNone/>
            </a:pPr>
            <a:endParaRPr lang="en-US" dirty="0" smtClean="0">
              <a:latin typeface="Britannic Bold" pitchFamily="34" charset="0"/>
            </a:endParaRPr>
          </a:p>
          <a:p>
            <a:r>
              <a:rPr lang="en-US" dirty="0" err="1" smtClean="0">
                <a:latin typeface="Britannic Bold" pitchFamily="34" charset="0"/>
              </a:rPr>
              <a:t>Aimé</a:t>
            </a:r>
            <a:r>
              <a:rPr lang="en-US" dirty="0" smtClean="0">
                <a:latin typeface="Britannic Bold" pitchFamily="34" charset="0"/>
              </a:rPr>
              <a:t> </a:t>
            </a:r>
            <a:r>
              <a:rPr lang="en-US" dirty="0" err="1" smtClean="0">
                <a:latin typeface="Britannic Bold" pitchFamily="34" charset="0"/>
              </a:rPr>
              <a:t>Guibert</a:t>
            </a:r>
            <a:r>
              <a:rPr lang="en-US" dirty="0" smtClean="0">
                <a:latin typeface="Britannic Bold" pitchFamily="34" charset="0"/>
              </a:rPr>
              <a:t> purchased the vineyards in </a:t>
            </a:r>
            <a:r>
              <a:rPr lang="en-US" dirty="0" smtClean="0">
                <a:latin typeface="Britannic Bold" pitchFamily="34" charset="0"/>
              </a:rPr>
              <a:t>1974 and </a:t>
            </a:r>
            <a:r>
              <a:rPr lang="en-US" dirty="0" smtClean="0">
                <a:latin typeface="Britannic Bold" pitchFamily="34" charset="0"/>
              </a:rPr>
              <a:t>began planting grapes. The first official vintage of the Grand Vin was 1978, with the help of the great Bordeaux enologist, Emile </a:t>
            </a:r>
            <a:r>
              <a:rPr lang="en-US" dirty="0" err="1" smtClean="0">
                <a:latin typeface="Britannic Bold" pitchFamily="34" charset="0"/>
              </a:rPr>
              <a:t>Peynaud</a:t>
            </a:r>
            <a:endParaRPr lang="en-US" dirty="0" smtClean="0">
              <a:latin typeface="Britannic Bold" pitchFamily="34" charset="0"/>
            </a:endParaRPr>
          </a:p>
          <a:p>
            <a:pPr>
              <a:buNone/>
            </a:pPr>
            <a:endParaRPr lang="en-US" dirty="0" smtClean="0">
              <a:latin typeface="Britannic Bold" pitchFamily="34" charset="0"/>
            </a:endParaRPr>
          </a:p>
          <a:p>
            <a:r>
              <a:rPr lang="en-US" dirty="0" smtClean="0">
                <a:latin typeface="Britannic Bold" pitchFamily="34" charset="0"/>
              </a:rPr>
              <a:t>First estate in the Languedoc to adopt full organic farming and can honestly say that the estate has never seen any chemicals. Their commitment to preserving and protecting the land is unparalleled. After all, it’s where they eat, drink and live! </a:t>
            </a:r>
            <a:r>
              <a:rPr lang="en-US" dirty="0" smtClean="0"/>
              <a:t/>
            </a:r>
            <a:br>
              <a:rPr lang="en-US" dirty="0" smtClean="0"/>
            </a:br>
            <a:endParaRPr lang="en-US" dirty="0">
              <a:latin typeface="Britannic Bold" pitchFamily="34" charset="0"/>
            </a:endParaRPr>
          </a:p>
        </p:txBody>
      </p:sp>
      <p:pic>
        <p:nvPicPr>
          <p:cNvPr id="21506" name="Picture 2" descr="saint benoit d'Aniane"/>
          <p:cNvPicPr>
            <a:picLocks noChangeAspect="1" noChangeArrowheads="1"/>
          </p:cNvPicPr>
          <p:nvPr/>
        </p:nvPicPr>
        <p:blipFill>
          <a:blip r:embed="rId2" cstate="print"/>
          <a:srcRect b="12000"/>
          <a:stretch>
            <a:fillRect/>
          </a:stretch>
        </p:blipFill>
        <p:spPr bwMode="auto">
          <a:xfrm>
            <a:off x="1905000" y="304800"/>
            <a:ext cx="1458191" cy="137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508" name="Picture 4" descr="professur enjalbert"/>
          <p:cNvPicPr>
            <a:picLocks noChangeAspect="1" noChangeArrowheads="1"/>
          </p:cNvPicPr>
          <p:nvPr/>
        </p:nvPicPr>
        <p:blipFill>
          <a:blip r:embed="rId3" cstate="print"/>
          <a:srcRect b="9333"/>
          <a:stretch>
            <a:fillRect/>
          </a:stretch>
        </p:blipFill>
        <p:spPr bwMode="auto">
          <a:xfrm>
            <a:off x="5581650" y="304800"/>
            <a:ext cx="1428750" cy="137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20" name="Picture 12" descr="Daumas Gassac, le sol"/>
          <p:cNvPicPr>
            <a:picLocks noChangeAspect="1" noChangeArrowheads="1"/>
          </p:cNvPicPr>
          <p:nvPr/>
        </p:nvPicPr>
        <p:blipFill>
          <a:blip r:embed="rId2" cstate="print"/>
          <a:srcRect b="11864"/>
          <a:stretch>
            <a:fillRect/>
          </a:stretch>
        </p:blipFill>
        <p:spPr bwMode="auto">
          <a:xfrm rot="195157">
            <a:off x="6384995" y="4252426"/>
            <a:ext cx="2205919" cy="14338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itle 1"/>
          <p:cNvSpPr>
            <a:spLocks noGrp="1"/>
          </p:cNvSpPr>
          <p:nvPr>
            <p:ph type="title"/>
          </p:nvPr>
        </p:nvSpPr>
        <p:spPr>
          <a:xfrm>
            <a:off x="1143000" y="304800"/>
            <a:ext cx="6705600" cy="1219200"/>
          </a:xfrm>
        </p:spPr>
        <p:txBody>
          <a:bodyPr>
            <a:normAutofit fontScale="90000"/>
          </a:bodyPr>
          <a:lstStyle/>
          <a:p>
            <a:pPr algn="ctr"/>
            <a:r>
              <a:rPr lang="en-US" cap="all" dirty="0" err="1" smtClean="0">
                <a:solidFill>
                  <a:schemeClr val="accent6">
                    <a:lumMod val="75000"/>
                  </a:schemeClr>
                </a:solidFill>
                <a:latin typeface="Britannic Bold" pitchFamily="34" charset="0"/>
                <a:ea typeface="Batang" pitchFamily="18" charset="-127"/>
              </a:rPr>
              <a:t>Terroir</a:t>
            </a:r>
            <a:r>
              <a:rPr lang="en-US" cap="all" dirty="0" smtClean="0">
                <a:solidFill>
                  <a:schemeClr val="accent3">
                    <a:lumMod val="75000"/>
                  </a:schemeClr>
                </a:solidFill>
                <a:latin typeface="Britannic Bold" pitchFamily="34" charset="0"/>
                <a:ea typeface="Batang" pitchFamily="18" charset="-127"/>
              </a:rPr>
              <a:t> </a:t>
            </a:r>
            <a:r>
              <a:rPr lang="en-US" dirty="0" smtClean="0">
                <a:solidFill>
                  <a:schemeClr val="accent3">
                    <a:lumMod val="75000"/>
                  </a:schemeClr>
                </a:solidFill>
              </a:rPr>
              <a:t/>
            </a:r>
            <a:br>
              <a:rPr lang="en-US" dirty="0" smtClean="0">
                <a:solidFill>
                  <a:schemeClr val="accent3">
                    <a:lumMod val="75000"/>
                  </a:schemeClr>
                </a:solidFill>
              </a:rPr>
            </a:br>
            <a:endParaRPr lang="en-US" dirty="0">
              <a:solidFill>
                <a:schemeClr val="accent3">
                  <a:lumMod val="75000"/>
                </a:schemeClr>
              </a:solidFill>
            </a:endParaRPr>
          </a:p>
        </p:txBody>
      </p:sp>
      <p:sp>
        <p:nvSpPr>
          <p:cNvPr id="7" name="Content Placeholder 6"/>
          <p:cNvSpPr>
            <a:spLocks noGrp="1"/>
          </p:cNvSpPr>
          <p:nvPr>
            <p:ph sz="quarter" idx="1"/>
          </p:nvPr>
        </p:nvSpPr>
        <p:spPr>
          <a:xfrm>
            <a:off x="304800" y="1066800"/>
            <a:ext cx="5334000" cy="5486400"/>
          </a:xfrm>
        </p:spPr>
        <p:txBody>
          <a:bodyPr>
            <a:normAutofit fontScale="25000" lnSpcReduction="20000"/>
          </a:bodyPr>
          <a:lstStyle/>
          <a:p>
            <a:r>
              <a:rPr lang="en-US" sz="7200" dirty="0" smtClean="0">
                <a:latin typeface="Britannic Bold" pitchFamily="34" charset="0"/>
              </a:rPr>
              <a:t>A rare and still unexplained red, powder-fine glacial soil was discovered in the 1970s by the great academic, Henry </a:t>
            </a:r>
            <a:r>
              <a:rPr lang="en-US" sz="7200" dirty="0" err="1" smtClean="0">
                <a:latin typeface="Britannic Bold" pitchFamily="34" charset="0"/>
              </a:rPr>
              <a:t>Enjalbert</a:t>
            </a:r>
            <a:r>
              <a:rPr lang="en-US" sz="7200" dirty="0" smtClean="0">
                <a:latin typeface="Britannic Bold" pitchFamily="34" charset="0"/>
              </a:rPr>
              <a:t>, then the Chair of Geography at the University of Bordeaux</a:t>
            </a:r>
          </a:p>
          <a:p>
            <a:pPr>
              <a:buNone/>
            </a:pPr>
            <a:endParaRPr lang="en-US" sz="7200" dirty="0" smtClean="0">
              <a:latin typeface="Britannic Bold" pitchFamily="34" charset="0"/>
            </a:endParaRPr>
          </a:p>
          <a:p>
            <a:r>
              <a:rPr lang="en-US" sz="7200" dirty="0" err="1" smtClean="0">
                <a:latin typeface="Britannic Bold" pitchFamily="34" charset="0"/>
              </a:rPr>
              <a:t>Enjalbert</a:t>
            </a:r>
            <a:r>
              <a:rPr lang="en-US" sz="7200" dirty="0" smtClean="0">
                <a:latin typeface="Britannic Bold" pitchFamily="34" charset="0"/>
              </a:rPr>
              <a:t> compared the land to the best Burgundy </a:t>
            </a:r>
            <a:r>
              <a:rPr lang="en-US" sz="7200" dirty="0" err="1" smtClean="0">
                <a:latin typeface="Britannic Bold" pitchFamily="34" charset="0"/>
              </a:rPr>
              <a:t>terroirs</a:t>
            </a:r>
            <a:r>
              <a:rPr lang="en-US" sz="7200" dirty="0" smtClean="0">
                <a:latin typeface="Britannic Bold" pitchFamily="34" charset="0"/>
              </a:rPr>
              <a:t> in the Côte d’Or. Formed from deposits carried in by the winds during the </a:t>
            </a:r>
            <a:r>
              <a:rPr lang="en-US" sz="7200" dirty="0" err="1" smtClean="0">
                <a:latin typeface="Britannic Bold" pitchFamily="34" charset="0"/>
              </a:rPr>
              <a:t>Riss</a:t>
            </a:r>
            <a:r>
              <a:rPr lang="en-US" sz="7200" dirty="0" smtClean="0">
                <a:latin typeface="Britannic Bold" pitchFamily="34" charset="0"/>
              </a:rPr>
              <a:t>, </a:t>
            </a:r>
            <a:r>
              <a:rPr lang="en-US" sz="7200" dirty="0" err="1" smtClean="0">
                <a:latin typeface="Britannic Bold" pitchFamily="34" charset="0"/>
              </a:rPr>
              <a:t>Mindel</a:t>
            </a:r>
            <a:r>
              <a:rPr lang="en-US" sz="7200" dirty="0" smtClean="0">
                <a:latin typeface="Britannic Bold" pitchFamily="34" charset="0"/>
              </a:rPr>
              <a:t> and </a:t>
            </a:r>
            <a:r>
              <a:rPr lang="en-US" sz="7200" dirty="0" err="1" smtClean="0">
                <a:latin typeface="Britannic Bold" pitchFamily="34" charset="0"/>
              </a:rPr>
              <a:t>Guntz</a:t>
            </a:r>
            <a:r>
              <a:rPr lang="en-US" sz="7200" dirty="0" smtClean="0">
                <a:latin typeface="Britannic Bold" pitchFamily="34" charset="0"/>
              </a:rPr>
              <a:t> glacial periods (ranging from 180,000 – 400,000 years ago), the </a:t>
            </a:r>
            <a:r>
              <a:rPr lang="en-US" sz="7200" dirty="0" err="1" smtClean="0">
                <a:latin typeface="Britannic Bold" pitchFamily="34" charset="0"/>
              </a:rPr>
              <a:t>terroir</a:t>
            </a:r>
            <a:r>
              <a:rPr lang="en-US" sz="7200" dirty="0" smtClean="0">
                <a:latin typeface="Britannic Bold" pitchFamily="34" charset="0"/>
              </a:rPr>
              <a:t> provides the three elements necessary for crafting Grand Cru wines:</a:t>
            </a:r>
          </a:p>
          <a:p>
            <a:pPr lvl="0">
              <a:buNone/>
            </a:pPr>
            <a:endParaRPr lang="en-US" sz="7200" dirty="0" smtClean="0">
              <a:latin typeface="Britannic Bold" pitchFamily="34" charset="0"/>
              <a:ea typeface="Batang" pitchFamily="18" charset="-127"/>
            </a:endParaRPr>
          </a:p>
          <a:p>
            <a:pPr marL="1143000" indent="-1143000">
              <a:buFont typeface="+mj-lt"/>
              <a:buAutoNum type="arabicPeriod"/>
            </a:pPr>
            <a:r>
              <a:rPr lang="en-US" sz="7200" dirty="0" smtClean="0">
                <a:latin typeface="Britannic Bold" pitchFamily="34" charset="0"/>
              </a:rPr>
              <a:t>Deep soil ensuring the vines’ roots delve deep to seek </a:t>
            </a:r>
            <a:r>
              <a:rPr lang="en-US" sz="7200" dirty="0" smtClean="0">
                <a:latin typeface="Britannic Bold" pitchFamily="34" charset="0"/>
              </a:rPr>
              <a:t>nutrients</a:t>
            </a:r>
            <a:endParaRPr lang="en-US" sz="7200" dirty="0" smtClean="0">
              <a:latin typeface="Britannic Bold" pitchFamily="34" charset="0"/>
            </a:endParaRPr>
          </a:p>
          <a:p>
            <a:pPr marL="1143000" indent="-1143000">
              <a:buFont typeface="+mj-lt"/>
              <a:buAutoNum type="arabicPeriod"/>
            </a:pPr>
            <a:r>
              <a:rPr lang="en-US" sz="7200" dirty="0" smtClean="0">
                <a:latin typeface="Britannic Bold" pitchFamily="34" charset="0"/>
              </a:rPr>
              <a:t>Perfectly drained soil ensuring </a:t>
            </a:r>
            <a:r>
              <a:rPr lang="en-US" sz="7200" dirty="0" smtClean="0">
                <a:latin typeface="Britannic Bold" pitchFamily="34" charset="0"/>
              </a:rPr>
              <a:t>roots </a:t>
            </a:r>
            <a:r>
              <a:rPr lang="en-US" sz="7200" dirty="0" smtClean="0">
                <a:latin typeface="Britannic Bold" pitchFamily="34" charset="0"/>
              </a:rPr>
              <a:t>are unaffected by humidity</a:t>
            </a:r>
          </a:p>
          <a:p>
            <a:pPr marL="1143000" indent="-1143000">
              <a:buFont typeface="+mj-lt"/>
              <a:buAutoNum type="arabicPeriod"/>
            </a:pPr>
            <a:r>
              <a:rPr lang="en-US" sz="7200" dirty="0" smtClean="0">
                <a:latin typeface="Britannic Bold" pitchFamily="34" charset="0"/>
              </a:rPr>
              <a:t>Poor soil meaning that vines have to struggle to survive, an effort which creates </a:t>
            </a:r>
            <a:r>
              <a:rPr lang="en-US" sz="7200" dirty="0" smtClean="0">
                <a:latin typeface="Britannic Bold" pitchFamily="34" charset="0"/>
              </a:rPr>
              <a:t>fine aromas</a:t>
            </a:r>
            <a:endParaRPr lang="en-US" sz="7200" dirty="0" smtClean="0">
              <a:latin typeface="Britannic Bold" pitchFamily="34" charset="0"/>
            </a:endParaRPr>
          </a:p>
          <a:p>
            <a:pPr lvl="0"/>
            <a:endParaRPr lang="en-US" sz="6000" dirty="0" smtClean="0">
              <a:solidFill>
                <a:schemeClr val="accent3">
                  <a:lumMod val="75000"/>
                </a:schemeClr>
              </a:solidFill>
              <a:latin typeface="Britannic Bold" pitchFamily="34" charset="0"/>
            </a:endParaRPr>
          </a:p>
          <a:p>
            <a:endParaRPr lang="en-US" dirty="0"/>
          </a:p>
        </p:txBody>
      </p:sp>
      <p:pic>
        <p:nvPicPr>
          <p:cNvPr id="17414" name="Picture 6" descr="Daumas Gassac, le sol"/>
          <p:cNvPicPr>
            <a:picLocks noChangeAspect="1" noChangeArrowheads="1"/>
          </p:cNvPicPr>
          <p:nvPr/>
        </p:nvPicPr>
        <p:blipFill>
          <a:blip r:embed="rId3" cstate="print"/>
          <a:srcRect b="11864"/>
          <a:stretch>
            <a:fillRect/>
          </a:stretch>
        </p:blipFill>
        <p:spPr bwMode="auto">
          <a:xfrm rot="21374051">
            <a:off x="5988740" y="2747817"/>
            <a:ext cx="2227385" cy="1447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412" name="Picture 4" descr="Daumas Gassac, le sol"/>
          <p:cNvPicPr>
            <a:picLocks noChangeAspect="1" noChangeArrowheads="1"/>
          </p:cNvPicPr>
          <p:nvPr/>
        </p:nvPicPr>
        <p:blipFill>
          <a:blip r:embed="rId4" cstate="print"/>
          <a:srcRect b="8434"/>
          <a:stretch>
            <a:fillRect/>
          </a:stretch>
        </p:blipFill>
        <p:spPr bwMode="auto">
          <a:xfrm rot="381695">
            <a:off x="6474409" y="1266554"/>
            <a:ext cx="2143932" cy="1447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762000"/>
            <a:ext cx="11430000" cy="1143000"/>
          </a:xfrm>
        </p:spPr>
        <p:txBody>
          <a:bodyPr>
            <a:normAutofit/>
          </a:bodyPr>
          <a:lstStyle/>
          <a:p>
            <a:pPr algn="ctr"/>
            <a:r>
              <a:rPr lang="en-US" sz="3600" cap="all" dirty="0" smtClean="0">
                <a:solidFill>
                  <a:schemeClr val="accent6">
                    <a:lumMod val="75000"/>
                  </a:schemeClr>
                </a:solidFill>
                <a:latin typeface="Britannic Bold" pitchFamily="34" charset="0"/>
                <a:ea typeface="Batang" pitchFamily="18" charset="-127"/>
              </a:rPr>
              <a:t>                     Microclimate</a:t>
            </a:r>
            <a:r>
              <a:rPr lang="en-US" sz="3600" cap="all" dirty="0" smtClean="0">
                <a:solidFill>
                  <a:schemeClr val="accent3">
                    <a:lumMod val="75000"/>
                  </a:schemeClr>
                </a:solidFill>
                <a:latin typeface="Britannic Bold" pitchFamily="34" charset="0"/>
                <a:ea typeface="Batang" pitchFamily="18" charset="-127"/>
              </a:rPr>
              <a:t/>
            </a:r>
            <a:br>
              <a:rPr lang="en-US" sz="3600" cap="all" dirty="0" smtClean="0">
                <a:solidFill>
                  <a:schemeClr val="accent3">
                    <a:lumMod val="75000"/>
                  </a:schemeClr>
                </a:solidFill>
                <a:latin typeface="Britannic Bold" pitchFamily="34" charset="0"/>
                <a:ea typeface="Batang" pitchFamily="18" charset="-127"/>
              </a:rPr>
            </a:br>
            <a:endParaRPr lang="en-US" sz="2700" dirty="0">
              <a:solidFill>
                <a:schemeClr val="accent3">
                  <a:lumMod val="75000"/>
                </a:schemeClr>
              </a:solidFill>
            </a:endParaRPr>
          </a:p>
        </p:txBody>
      </p:sp>
      <p:sp>
        <p:nvSpPr>
          <p:cNvPr id="16385" name="Rectangle 1"/>
          <p:cNvSpPr>
            <a:spLocks noChangeArrowheads="1"/>
          </p:cNvSpPr>
          <p:nvPr/>
        </p:nvSpPr>
        <p:spPr bwMode="auto">
          <a:xfrm>
            <a:off x="228600" y="3978518"/>
            <a:ext cx="8915400" cy="7848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Arial" pitchFamily="34" charset="0"/>
              <a:buChar char="•"/>
            </a:pPr>
            <a:endParaRPr lang="en-US" sz="1500" dirty="0" smtClean="0">
              <a:solidFill>
                <a:schemeClr val="accent3">
                  <a:lumMod val="75000"/>
                </a:schemeClr>
              </a:solidFill>
              <a:latin typeface="Britannic Bold" pitchFamily="34" charset="0"/>
              <a:cs typeface="Arial" pitchFamily="34" charset="0"/>
            </a:endParaRPr>
          </a:p>
          <a:p>
            <a:pPr eaLnBrk="0" fontAlgn="base" hangingPunct="0">
              <a:spcBef>
                <a:spcPct val="0"/>
              </a:spcBef>
              <a:spcAft>
                <a:spcPct val="0"/>
              </a:spcAft>
            </a:pPr>
            <a:endParaRPr lang="en-US" sz="1500" dirty="0" smtClean="0">
              <a:solidFill>
                <a:schemeClr val="accent3">
                  <a:lumMod val="75000"/>
                </a:schemeClr>
              </a:solidFill>
              <a:latin typeface="Britannic Bold"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500" b="0" i="0" u="none" strike="noStrike" cap="none" normalizeH="0" baseline="0" dirty="0" smtClean="0">
              <a:ln>
                <a:noFill/>
              </a:ln>
              <a:solidFill>
                <a:schemeClr val="accent3">
                  <a:lumMod val="75000"/>
                </a:schemeClr>
              </a:solidFill>
              <a:effectLst/>
              <a:latin typeface="Britannic Bold" pitchFamily="34" charset="0"/>
              <a:cs typeface="Arial" pitchFamily="34" charset="0"/>
            </a:endParaRPr>
          </a:p>
        </p:txBody>
      </p:sp>
      <p:sp>
        <p:nvSpPr>
          <p:cNvPr id="7" name="Content Placeholder 6"/>
          <p:cNvSpPr>
            <a:spLocks noGrp="1"/>
          </p:cNvSpPr>
          <p:nvPr>
            <p:ph sz="quarter" idx="1"/>
          </p:nvPr>
        </p:nvSpPr>
        <p:spPr>
          <a:xfrm>
            <a:off x="1828800" y="2438400"/>
            <a:ext cx="5410200" cy="4191000"/>
          </a:xfrm>
        </p:spPr>
        <p:txBody>
          <a:bodyPr>
            <a:normAutofit fontScale="25000" lnSpcReduction="20000"/>
          </a:bodyPr>
          <a:lstStyle/>
          <a:p>
            <a:r>
              <a:rPr lang="en-US" sz="6400" dirty="0" smtClean="0">
                <a:latin typeface="Britannic Bold" pitchFamily="34" charset="0"/>
              </a:rPr>
              <a:t>It’s </a:t>
            </a:r>
            <a:r>
              <a:rPr lang="en-US" sz="6400" dirty="0" smtClean="0">
                <a:latin typeface="Britannic Bold" pitchFamily="34" charset="0"/>
              </a:rPr>
              <a:t>challenging for a </a:t>
            </a:r>
            <a:r>
              <a:rPr lang="en-US" sz="6400" dirty="0" smtClean="0">
                <a:latin typeface="Britannic Bold" pitchFamily="34" charset="0"/>
              </a:rPr>
              <a:t>great </a:t>
            </a:r>
            <a:r>
              <a:rPr lang="en-US" sz="6400" dirty="0" err="1" smtClean="0">
                <a:latin typeface="Britannic Bold" pitchFamily="34" charset="0"/>
              </a:rPr>
              <a:t>terroir</a:t>
            </a:r>
            <a:r>
              <a:rPr lang="en-US" sz="6400" dirty="0" smtClean="0">
                <a:latin typeface="Britannic Bold" pitchFamily="34" charset="0"/>
              </a:rPr>
              <a:t> to give of its best in a very hot climate. The </a:t>
            </a:r>
            <a:r>
              <a:rPr lang="en-US" sz="6400" dirty="0" err="1" smtClean="0">
                <a:latin typeface="Britannic Bold" pitchFamily="34" charset="0"/>
              </a:rPr>
              <a:t>Gassac</a:t>
            </a:r>
            <a:r>
              <a:rPr lang="en-US" sz="6400" dirty="0" smtClean="0">
                <a:latin typeface="Britannic Bold" pitchFamily="34" charset="0"/>
              </a:rPr>
              <a:t> Valley is blessed with a cool microclimate equivalent to a climatic altitude of some 500 meters (1650 ft)</a:t>
            </a:r>
          </a:p>
          <a:p>
            <a:pPr>
              <a:buNone/>
            </a:pPr>
            <a:endParaRPr lang="en-US" sz="6400" dirty="0" smtClean="0">
              <a:latin typeface="Britannic Bold" pitchFamily="34" charset="0"/>
            </a:endParaRPr>
          </a:p>
          <a:p>
            <a:r>
              <a:rPr lang="en-US" sz="6400" dirty="0" smtClean="0">
                <a:latin typeface="Britannic Bold" pitchFamily="34" charset="0"/>
              </a:rPr>
              <a:t>At nightfall, the cold air from the </a:t>
            </a:r>
            <a:r>
              <a:rPr lang="en-US" sz="6400" dirty="0" err="1" smtClean="0">
                <a:latin typeface="Britannic Bold" pitchFamily="34" charset="0"/>
              </a:rPr>
              <a:t>Larzac</a:t>
            </a:r>
            <a:r>
              <a:rPr lang="en-US" sz="6400" dirty="0" smtClean="0">
                <a:latin typeface="Britannic Bold" pitchFamily="34" charset="0"/>
              </a:rPr>
              <a:t> floods into valley  resulting in cool nights, even in the height of the summer</a:t>
            </a:r>
          </a:p>
          <a:p>
            <a:pPr>
              <a:buNone/>
            </a:pPr>
            <a:endParaRPr lang="en-US" sz="6400" dirty="0" smtClean="0">
              <a:latin typeface="Britannic Bold" pitchFamily="34" charset="0"/>
            </a:endParaRPr>
          </a:p>
          <a:p>
            <a:r>
              <a:rPr lang="en-US" sz="6400" dirty="0" smtClean="0">
                <a:latin typeface="Britannic Bold" pitchFamily="34" charset="0"/>
              </a:rPr>
              <a:t>The northern facing vineyards are exposed to less direct sunshine during the hot summers and the vines flower some three weeks later than the Languedoc average</a:t>
            </a:r>
          </a:p>
          <a:p>
            <a:pPr>
              <a:buNone/>
            </a:pPr>
            <a:endParaRPr lang="en-US" sz="6400" dirty="0" smtClean="0">
              <a:latin typeface="Britannic Bold" pitchFamily="34" charset="0"/>
            </a:endParaRPr>
          </a:p>
          <a:p>
            <a:r>
              <a:rPr lang="en-US" sz="6400" dirty="0" smtClean="0">
                <a:latin typeface="Britannic Bold" pitchFamily="34" charset="0"/>
              </a:rPr>
              <a:t>This cool microclimate is largely responsible for the outstanding complexity and finesse of </a:t>
            </a:r>
            <a:r>
              <a:rPr lang="en-US" sz="6400" dirty="0" err="1" smtClean="0">
                <a:latin typeface="Britannic Bold" pitchFamily="34" charset="0"/>
              </a:rPr>
              <a:t>Daumas</a:t>
            </a:r>
            <a:r>
              <a:rPr lang="en-US" sz="6400" dirty="0" smtClean="0">
                <a:latin typeface="Britannic Bold" pitchFamily="34" charset="0"/>
              </a:rPr>
              <a:t> </a:t>
            </a:r>
            <a:r>
              <a:rPr lang="en-US" sz="6400" dirty="0" err="1" smtClean="0">
                <a:latin typeface="Britannic Bold" pitchFamily="34" charset="0"/>
              </a:rPr>
              <a:t>Gassac</a:t>
            </a:r>
            <a:r>
              <a:rPr lang="en-US" sz="6400" dirty="0" smtClean="0">
                <a:latin typeface="Britannic Bold" pitchFamily="34" charset="0"/>
              </a:rPr>
              <a:t> wines</a:t>
            </a:r>
          </a:p>
        </p:txBody>
      </p:sp>
      <p:pic>
        <p:nvPicPr>
          <p:cNvPr id="14340" name="Picture 4" descr="Daumas Gassac, Le moulin"/>
          <p:cNvPicPr>
            <a:picLocks noChangeAspect="1" noChangeArrowheads="1"/>
          </p:cNvPicPr>
          <p:nvPr/>
        </p:nvPicPr>
        <p:blipFill>
          <a:blip r:embed="rId2" cstate="print"/>
          <a:srcRect b="11864"/>
          <a:stretch>
            <a:fillRect/>
          </a:stretch>
        </p:blipFill>
        <p:spPr bwMode="auto">
          <a:xfrm>
            <a:off x="588683" y="381000"/>
            <a:ext cx="2579077" cy="1676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772400" cy="1143000"/>
          </a:xfrm>
        </p:spPr>
        <p:txBody>
          <a:bodyPr/>
          <a:lstStyle/>
          <a:p>
            <a:r>
              <a:rPr lang="en-US" cap="all" dirty="0" smtClean="0">
                <a:solidFill>
                  <a:schemeClr val="accent6">
                    <a:lumMod val="75000"/>
                  </a:schemeClr>
                </a:solidFill>
                <a:latin typeface="Britannic Bold" pitchFamily="34" charset="0"/>
                <a:ea typeface="Batang" pitchFamily="18" charset="-127"/>
              </a:rPr>
              <a:t>The </a:t>
            </a:r>
            <a:r>
              <a:rPr lang="en-US" cap="all" dirty="0" err="1" smtClean="0">
                <a:solidFill>
                  <a:schemeClr val="accent6">
                    <a:lumMod val="75000"/>
                  </a:schemeClr>
                </a:solidFill>
                <a:latin typeface="Britannic Bold" pitchFamily="34" charset="0"/>
                <a:ea typeface="Batang" pitchFamily="18" charset="-127"/>
              </a:rPr>
              <a:t>Guilhem</a:t>
            </a:r>
            <a:r>
              <a:rPr lang="en-US" cap="all" dirty="0" smtClean="0">
                <a:solidFill>
                  <a:schemeClr val="accent6">
                    <a:lumMod val="75000"/>
                  </a:schemeClr>
                </a:solidFill>
                <a:latin typeface="Britannic Bold" pitchFamily="34" charset="0"/>
                <a:ea typeface="Batang" pitchFamily="18" charset="-127"/>
              </a:rPr>
              <a:t> wines</a:t>
            </a:r>
            <a:endParaRPr lang="en-US" dirty="0"/>
          </a:p>
        </p:txBody>
      </p:sp>
      <p:pic>
        <p:nvPicPr>
          <p:cNvPr id="4" name="Picture 3" descr="Guilhem Blanc - Moulin de Gassac">
            <a:hlinkClick r:id="rId2"/>
          </p:cNvPr>
          <p:cNvPicPr/>
          <p:nvPr/>
        </p:nvPicPr>
        <p:blipFill>
          <a:blip r:embed="rId3" cstate="print"/>
          <a:srcRect l="26628" r="26877"/>
          <a:stretch>
            <a:fillRect/>
          </a:stretch>
        </p:blipFill>
        <p:spPr bwMode="auto">
          <a:xfrm>
            <a:off x="5334001" y="381000"/>
            <a:ext cx="824782" cy="1828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Guilhem Rouge - Moulin de Gassac">
            <a:hlinkClick r:id="rId4"/>
          </p:cNvPr>
          <p:cNvPicPr/>
          <p:nvPr/>
        </p:nvPicPr>
        <p:blipFill>
          <a:blip r:embed="rId5" cstate="print"/>
          <a:srcRect l="27413" r="27981"/>
          <a:stretch>
            <a:fillRect/>
          </a:stretch>
        </p:blipFill>
        <p:spPr bwMode="auto">
          <a:xfrm>
            <a:off x="7838809" y="381000"/>
            <a:ext cx="771791" cy="1828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Content Placeholder 5" descr="Guilhem Rosé - Moulin de Gassac">
            <a:hlinkClick r:id="rId6"/>
          </p:cNvPr>
          <p:cNvPicPr>
            <a:picLocks noGrp="1"/>
          </p:cNvPicPr>
          <p:nvPr>
            <p:ph sz="quarter" idx="1"/>
          </p:nvPr>
        </p:nvPicPr>
        <p:blipFill>
          <a:blip r:embed="rId7" cstate="print"/>
          <a:srcRect l="26730" r="27880"/>
          <a:stretch>
            <a:fillRect/>
          </a:stretch>
        </p:blipFill>
        <p:spPr bwMode="auto">
          <a:xfrm>
            <a:off x="6621800" y="381000"/>
            <a:ext cx="783650" cy="1828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0481" name="Rectangle 1"/>
          <p:cNvSpPr>
            <a:spLocks noChangeArrowheads="1"/>
          </p:cNvSpPr>
          <p:nvPr/>
        </p:nvSpPr>
        <p:spPr bwMode="auto">
          <a:xfrm>
            <a:off x="228600" y="1111479"/>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Moulin de </a:t>
            </a:r>
            <a:r>
              <a:rPr kumimoji="0" lang="fr-FR" sz="1400" i="0" u="none" strike="noStrike" cap="none" normalizeH="0" baseline="0" dirty="0" err="1" smtClean="0">
                <a:ln>
                  <a:noFill/>
                </a:ln>
                <a:effectLst/>
                <a:latin typeface="Britannic Bold" pitchFamily="34" charset="0"/>
                <a:ea typeface="Calibri" pitchFamily="34" charset="0"/>
                <a:cs typeface="Times New Roman" pitchFamily="18" charset="0"/>
              </a:rPr>
              <a:t>Gassac</a:t>
            </a: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 Guilhem Blanc 2011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$104, 96/5, 84/15, 76/25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40% Grenache Blanc, 30% Sauvignon Blanc, 30% </a:t>
            </a:r>
            <a:r>
              <a:rPr kumimoji="0" lang="en-US" sz="1200" i="0" u="none" strike="noStrike" cap="none" normalizeH="0" baseline="0" dirty="0" err="1" smtClean="0">
                <a:ln>
                  <a:noFill/>
                </a:ln>
                <a:effectLst/>
                <a:latin typeface="Britannic Bold" pitchFamily="34" charset="0"/>
                <a:ea typeface="Calibri" pitchFamily="34" charset="0"/>
                <a:cs typeface="Times New Roman" pitchFamily="18" charset="0"/>
              </a:rPr>
              <a:t>Clairette</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100% </a:t>
            </a:r>
            <a:r>
              <a:rPr kumimoji="0" lang="en-US" sz="1200" i="0" u="none" strike="noStrike" cap="none" normalizeH="0" baseline="0" dirty="0" err="1" smtClean="0">
                <a:ln>
                  <a:noFill/>
                </a:ln>
                <a:effectLst/>
                <a:latin typeface="Britannic Bold" pitchFamily="34" charset="0"/>
                <a:ea typeface="Calibri" pitchFamily="34" charset="0"/>
                <a:cs typeface="Times New Roman" pitchFamily="18" charset="0"/>
              </a:rPr>
              <a:t>destemmed</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 all varieties co-fermented for 2-3 hours in temp</a:t>
            </a:r>
          </a:p>
          <a:p>
            <a:pPr marL="0" marR="0" lvl="0" indent="0" algn="l" defTabSz="914400" rtl="0" eaLnBrk="0" fontAlgn="base" latinLnBrk="0" hangingPunct="0">
              <a:lnSpc>
                <a:spcPct val="100000"/>
              </a:lnSpc>
              <a:spcBef>
                <a:spcPct val="0"/>
              </a:spcBef>
              <a:spcAft>
                <a:spcPct val="0"/>
              </a:spcAft>
              <a:buClrTx/>
              <a:buSzTx/>
              <a:tabLst/>
            </a:pPr>
            <a:r>
              <a:rPr lang="en-US" sz="1200" dirty="0" smtClean="0">
                <a:latin typeface="Britannic Bold" pitchFamily="34" charset="0"/>
                <a:ea typeface="Calibri" pitchFamily="34" charset="0"/>
                <a:cs typeface="Times New Roman" pitchFamily="18" charset="0"/>
              </a:rPr>
              <a:t> </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controlled tanks</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Aged 5-6 months in stainless steel</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Powerful, fruity aromatics. Bright, lively acidity</a:t>
            </a:r>
            <a:endParaRPr kumimoji="0" lang="en-US" sz="1200" i="0" u="none" strike="noStrike" cap="none" normalizeH="0" baseline="0" dirty="0" smtClean="0">
              <a:ln>
                <a:noFill/>
              </a:ln>
              <a:effectLst/>
              <a:latin typeface="Britannic Bold" pitchFamily="34" charset="0"/>
              <a:cs typeface="Arial" pitchFamily="34" charset="0"/>
            </a:endParaRPr>
          </a:p>
        </p:txBody>
      </p:sp>
      <p:sp>
        <p:nvSpPr>
          <p:cNvPr id="20482" name="Rectangle 2"/>
          <p:cNvSpPr>
            <a:spLocks noChangeArrowheads="1"/>
          </p:cNvSpPr>
          <p:nvPr/>
        </p:nvSpPr>
        <p:spPr bwMode="auto">
          <a:xfrm>
            <a:off x="228600" y="3017222"/>
            <a:ext cx="5564344" cy="147732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Moulin de </a:t>
            </a:r>
            <a:r>
              <a:rPr kumimoji="0" lang="fr-FR" sz="1400" i="0" u="none" strike="noStrike" cap="none" normalizeH="0" baseline="0" dirty="0" err="1" smtClean="0">
                <a:ln>
                  <a:noFill/>
                </a:ln>
                <a:effectLst/>
                <a:latin typeface="Britannic Bold" pitchFamily="34" charset="0"/>
                <a:ea typeface="Calibri" pitchFamily="34" charset="0"/>
                <a:cs typeface="Times New Roman" pitchFamily="18" charset="0"/>
              </a:rPr>
              <a:t>Gassac</a:t>
            </a: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 Guilhem Rosé 2011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$104, 96/5, 84/15, 76/25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40% Grenache, 40% </a:t>
            </a:r>
            <a:r>
              <a:rPr kumimoji="0" lang="en-US" sz="1200" i="0" u="none" strike="noStrike" cap="none" normalizeH="0" baseline="0" dirty="0" err="1" smtClean="0">
                <a:ln>
                  <a:noFill/>
                </a:ln>
                <a:effectLst/>
                <a:latin typeface="Britannic Bold" pitchFamily="34" charset="0"/>
                <a:ea typeface="Calibri" pitchFamily="34" charset="0"/>
                <a:cs typeface="Times New Roman" pitchFamily="18" charset="0"/>
              </a:rPr>
              <a:t>Carignan</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 20% Syrah</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100% </a:t>
            </a:r>
            <a:r>
              <a:rPr kumimoji="0" lang="en-US" sz="1200" i="0" u="none" strike="noStrike" cap="none" normalizeH="0" baseline="0" dirty="0" err="1" smtClean="0">
                <a:ln>
                  <a:noFill/>
                </a:ln>
                <a:effectLst/>
                <a:latin typeface="Britannic Bold" pitchFamily="34" charset="0"/>
                <a:ea typeface="Calibri" pitchFamily="34" charset="0"/>
                <a:cs typeface="Times New Roman" pitchFamily="18" charset="0"/>
              </a:rPr>
              <a:t>destemmed</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 bled after 10-12 hours of maceration</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Aged 5-6 months in stainless steel</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Pleasant nose with hints of strawberries. Full and round with red fruit aromas</a:t>
            </a:r>
            <a:endParaRPr kumimoji="0" lang="en-US" sz="1200" i="0" u="none" strike="noStrike" cap="none" normalizeH="0" baseline="0" dirty="0" smtClean="0">
              <a:ln>
                <a:noFill/>
              </a:ln>
              <a:effectLst/>
              <a:latin typeface="Britannic Bold" pitchFamily="34" charset="0"/>
              <a:cs typeface="Arial" pitchFamily="34" charset="0"/>
            </a:endParaRPr>
          </a:p>
        </p:txBody>
      </p:sp>
      <p:sp>
        <p:nvSpPr>
          <p:cNvPr id="2048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5" name="Rectangle 5"/>
          <p:cNvSpPr>
            <a:spLocks noChangeArrowheads="1"/>
          </p:cNvSpPr>
          <p:nvPr/>
        </p:nvSpPr>
        <p:spPr bwMode="auto">
          <a:xfrm>
            <a:off x="228600" y="4694872"/>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Moulin de </a:t>
            </a:r>
            <a:r>
              <a:rPr kumimoji="0" lang="fr-FR" sz="1400" i="0" u="none" strike="noStrike" cap="none" normalizeH="0" baseline="0" dirty="0" err="1" smtClean="0">
                <a:ln>
                  <a:noFill/>
                </a:ln>
                <a:effectLst/>
                <a:latin typeface="Britannic Bold" pitchFamily="34" charset="0"/>
                <a:ea typeface="Calibri" pitchFamily="34" charset="0"/>
                <a:cs typeface="Times New Roman" pitchFamily="18" charset="0"/>
              </a:rPr>
              <a:t>Gassac</a:t>
            </a: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 Guilhem Rouge 2010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$104, 96/5, 84/15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40% Syrah, 25% Grenache, 20% </a:t>
            </a:r>
            <a:r>
              <a:rPr kumimoji="0" lang="en-US" sz="1200" i="0" u="none" strike="noStrike" cap="none" normalizeH="0" baseline="0" dirty="0" err="1" smtClean="0">
                <a:ln>
                  <a:noFill/>
                </a:ln>
                <a:effectLst/>
                <a:latin typeface="Britannic Bold" pitchFamily="34" charset="0"/>
                <a:ea typeface="Calibri" pitchFamily="34" charset="0"/>
                <a:cs typeface="Times New Roman" pitchFamily="18" charset="0"/>
              </a:rPr>
              <a:t>Mourvèdre</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 15% </a:t>
            </a:r>
            <a:r>
              <a:rPr kumimoji="0" lang="en-US" sz="1200" i="0" u="none" strike="noStrike" cap="none" normalizeH="0" baseline="0" dirty="0" err="1" smtClean="0">
                <a:ln>
                  <a:noFill/>
                </a:ln>
                <a:effectLst/>
                <a:latin typeface="Britannic Bold" pitchFamily="34" charset="0"/>
                <a:ea typeface="Calibri" pitchFamily="34" charset="0"/>
                <a:cs typeface="Times New Roman" pitchFamily="18" charset="0"/>
              </a:rPr>
              <a:t>Carignan</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100% </a:t>
            </a:r>
            <a:r>
              <a:rPr kumimoji="0" lang="en-US" sz="1200" i="0" u="none" strike="noStrike" cap="none" normalizeH="0" baseline="0" dirty="0" err="1" smtClean="0">
                <a:ln>
                  <a:noFill/>
                </a:ln>
                <a:effectLst/>
                <a:latin typeface="Britannic Bold" pitchFamily="34" charset="0"/>
                <a:ea typeface="Calibri" pitchFamily="34" charset="0"/>
                <a:cs typeface="Times New Roman" pitchFamily="18" charset="0"/>
              </a:rPr>
              <a:t>destemmed</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 all varieties co-fermented. 10-12 day maceration, no </a:t>
            </a: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filtration</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Aged 6-7 months in stainless steel</a:t>
            </a:r>
            <a:endParaRPr kumimoji="0" lang="en-US" sz="12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i="0" u="none" strike="noStrike" cap="none" normalizeH="0" baseline="0" dirty="0" smtClean="0">
                <a:ln>
                  <a:noFill/>
                </a:ln>
                <a:effectLst/>
                <a:latin typeface="Britannic Bold" pitchFamily="34" charset="0"/>
                <a:ea typeface="Calibri" pitchFamily="34" charset="0"/>
                <a:cs typeface="Times New Roman" pitchFamily="18" charset="0"/>
              </a:rPr>
              <a:t>Complex aromas with hints of red berries and spice. Delicate and sophisticated on the palate, with soft tannins</a:t>
            </a:r>
            <a:endParaRPr kumimoji="0" lang="en-US" sz="1200" i="0" u="none" strike="noStrike" cap="none" normalizeH="0" baseline="0" dirty="0" smtClean="0">
              <a:ln>
                <a:noFill/>
              </a:ln>
              <a:effectLst/>
              <a:latin typeface="Britannic Bold"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0"/>
            <a:ext cx="4419600" cy="838200"/>
          </a:xfrm>
        </p:spPr>
        <p:txBody>
          <a:bodyPr/>
          <a:lstStyle/>
          <a:p>
            <a:r>
              <a:rPr lang="en-US" cap="all" dirty="0" smtClean="0">
                <a:solidFill>
                  <a:schemeClr val="accent6">
                    <a:lumMod val="75000"/>
                  </a:schemeClr>
                </a:solidFill>
                <a:latin typeface="Britannic Bold" pitchFamily="34" charset="0"/>
                <a:ea typeface="Batang" pitchFamily="18" charset="-127"/>
              </a:rPr>
              <a:t>The grand </a:t>
            </a:r>
            <a:r>
              <a:rPr lang="en-US" cap="all" dirty="0" err="1" smtClean="0">
                <a:solidFill>
                  <a:schemeClr val="accent6">
                    <a:lumMod val="75000"/>
                  </a:schemeClr>
                </a:solidFill>
                <a:latin typeface="Britannic Bold" pitchFamily="34" charset="0"/>
                <a:ea typeface="Batang" pitchFamily="18" charset="-127"/>
              </a:rPr>
              <a:t>crus</a:t>
            </a:r>
            <a:endParaRPr lang="en-US" dirty="0"/>
          </a:p>
        </p:txBody>
      </p:sp>
      <p:pic>
        <p:nvPicPr>
          <p:cNvPr id="22530" name="Picture 2" descr="Daumas-gassac, la vignification des vins"/>
          <p:cNvPicPr>
            <a:picLocks noChangeAspect="1" noChangeArrowheads="1"/>
          </p:cNvPicPr>
          <p:nvPr/>
        </p:nvPicPr>
        <p:blipFill>
          <a:blip r:embed="rId2" cstate="print"/>
          <a:srcRect l="6762" b="13333"/>
          <a:stretch>
            <a:fillRect/>
          </a:stretch>
        </p:blipFill>
        <p:spPr bwMode="auto">
          <a:xfrm>
            <a:off x="265235" y="457200"/>
            <a:ext cx="7354765" cy="1066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3" descr="http://www.polanerselections.com/image.news.php?id=23965">
            <a:hlinkClick r:id="rId3"/>
          </p:cNvPr>
          <p:cNvPicPr/>
          <p:nvPr/>
        </p:nvPicPr>
        <p:blipFill>
          <a:blip r:embed="rId4" cstate="print"/>
          <a:srcRect/>
          <a:stretch>
            <a:fillRect/>
          </a:stretch>
        </p:blipFill>
        <p:spPr bwMode="auto">
          <a:xfrm rot="353468">
            <a:off x="6637653" y="331946"/>
            <a:ext cx="2104031" cy="175389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253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2533" name="Rectangle 5"/>
          <p:cNvSpPr>
            <a:spLocks noChangeArrowheads="1"/>
          </p:cNvSpPr>
          <p:nvPr/>
        </p:nvSpPr>
        <p:spPr bwMode="auto">
          <a:xfrm>
            <a:off x="381000" y="2209800"/>
            <a:ext cx="91440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i="0" u="none" strike="noStrike" cap="none" normalizeH="0" baseline="0" dirty="0" smtClean="0">
                <a:ln>
                  <a:noFill/>
                </a:ln>
                <a:effectLst/>
                <a:latin typeface="Britannic Bold" pitchFamily="34" charset="0"/>
                <a:ea typeface="Calibri" pitchFamily="34" charset="0"/>
                <a:cs typeface="Times New Roman" pitchFamily="18" charset="0"/>
              </a:rPr>
              <a:t>Mas de </a:t>
            </a:r>
            <a:r>
              <a:rPr kumimoji="0" lang="fr-FR" sz="1600" i="0" u="none" strike="noStrike" cap="none" normalizeH="0" baseline="0" dirty="0" err="1" smtClean="0">
                <a:ln>
                  <a:noFill/>
                </a:ln>
                <a:effectLst/>
                <a:latin typeface="Britannic Bold" pitchFamily="34" charset="0"/>
                <a:ea typeface="Calibri" pitchFamily="34" charset="0"/>
                <a:cs typeface="Times New Roman" pitchFamily="18" charset="0"/>
              </a:rPr>
              <a:t>Daumas</a:t>
            </a:r>
            <a:r>
              <a:rPr kumimoji="0" lang="fr-FR" sz="1600" i="0" u="none" strike="noStrike" cap="none" normalizeH="0" baseline="0" dirty="0" smtClean="0">
                <a:ln>
                  <a:noFill/>
                </a:ln>
                <a:effectLst/>
                <a:latin typeface="Britannic Bold" pitchFamily="34" charset="0"/>
                <a:ea typeface="Calibri" pitchFamily="34" charset="0"/>
                <a:cs typeface="Times New Roman" pitchFamily="18" charset="0"/>
              </a:rPr>
              <a:t> </a:t>
            </a:r>
            <a:r>
              <a:rPr kumimoji="0" lang="fr-FR" sz="1600" i="0" u="none" strike="noStrike" cap="none" normalizeH="0" baseline="0" dirty="0" err="1" smtClean="0">
                <a:ln>
                  <a:noFill/>
                </a:ln>
                <a:effectLst/>
                <a:latin typeface="Britannic Bold" pitchFamily="34" charset="0"/>
                <a:ea typeface="Calibri" pitchFamily="34" charset="0"/>
                <a:cs typeface="Times New Roman" pitchFamily="18" charset="0"/>
              </a:rPr>
              <a:t>Gassac</a:t>
            </a:r>
            <a:r>
              <a:rPr kumimoji="0" lang="fr-FR" sz="1600" i="0" u="none" strike="noStrike" cap="none" normalizeH="0" baseline="0" dirty="0" smtClean="0">
                <a:ln>
                  <a:noFill/>
                </a:ln>
                <a:effectLst/>
                <a:latin typeface="Britannic Bold" pitchFamily="34" charset="0"/>
                <a:ea typeface="Calibri" pitchFamily="34" charset="0"/>
                <a:cs typeface="Times New Roman" pitchFamily="18" charset="0"/>
              </a:rPr>
              <a:t> Blanc 2011</a:t>
            </a:r>
          </a:p>
          <a:p>
            <a:pPr fontAlgn="base">
              <a:spcBef>
                <a:spcPct val="0"/>
              </a:spcBef>
              <a:spcAft>
                <a:spcPct val="0"/>
              </a:spcAft>
            </a:pPr>
            <a:r>
              <a:rPr lang="fr-FR" sz="1600" dirty="0" smtClean="0">
                <a:latin typeface="Britannic Bold" pitchFamily="34" charset="0"/>
                <a:cs typeface="Times New Roman" pitchFamily="18" charset="0"/>
              </a:rPr>
              <a:t>$396</a:t>
            </a:r>
            <a:endParaRPr lang="en-US" sz="1600" dirty="0" smtClean="0">
              <a:latin typeface="Britannic Bold"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400" b="0" i="0" u="none" strike="noStrike" cap="none" normalizeH="0" baseline="0" dirty="0" smtClean="0">
                <a:ln>
                  <a:noFill/>
                </a:ln>
                <a:effectLst/>
                <a:latin typeface="Britannic Bold" pitchFamily="34" charset="0"/>
                <a:ea typeface="Times New Roman" pitchFamily="18" charset="0"/>
                <a:cs typeface="Times New Roman" pitchFamily="18" charset="0"/>
              </a:rPr>
              <a:t>33% Chenin Blanc, 33% </a:t>
            </a:r>
            <a:r>
              <a:rPr kumimoji="0" lang="fr-FR" sz="1400" b="0" i="0" u="none" strike="noStrike" cap="none" normalizeH="0" baseline="0" dirty="0" err="1" smtClean="0">
                <a:ln>
                  <a:noFill/>
                </a:ln>
                <a:effectLst/>
                <a:latin typeface="Britannic Bold" pitchFamily="34" charset="0"/>
                <a:ea typeface="Times New Roman" pitchFamily="18" charset="0"/>
                <a:cs typeface="Times New Roman" pitchFamily="18" charset="0"/>
              </a:rPr>
              <a:t>Viognier</a:t>
            </a:r>
            <a:r>
              <a:rPr kumimoji="0" lang="fr-FR" sz="1400" b="0" i="0" u="none" strike="noStrike" cap="none" normalizeH="0" baseline="0" dirty="0" smtClean="0">
                <a:ln>
                  <a:noFill/>
                </a:ln>
                <a:effectLst/>
                <a:latin typeface="Britannic Bold" pitchFamily="34" charset="0"/>
                <a:ea typeface="Times New Roman" pitchFamily="18" charset="0"/>
                <a:cs typeface="Times New Roman" pitchFamily="18" charset="0"/>
              </a:rPr>
              <a:t>, 33% Petit </a:t>
            </a:r>
            <a:r>
              <a:rPr kumimoji="0" lang="fr-FR" sz="1400" b="0" i="0" u="none" strike="noStrike" cap="none" normalizeH="0" baseline="0" dirty="0" err="1" smtClean="0">
                <a:ln>
                  <a:noFill/>
                </a:ln>
                <a:effectLst/>
                <a:latin typeface="Britannic Bold" pitchFamily="34" charset="0"/>
                <a:ea typeface="Times New Roman" pitchFamily="18" charset="0"/>
                <a:cs typeface="Times New Roman" pitchFamily="18" charset="0"/>
              </a:rPr>
              <a:t>Manseng</a:t>
            </a:r>
            <a:endParaRPr kumimoji="0" lang="fr-FR" sz="1400" b="0" i="0" u="none" strike="noStrike" cap="none" normalizeH="0" baseline="0" dirty="0" smtClean="0">
              <a:ln>
                <a:noFill/>
              </a:ln>
              <a:effectLst/>
              <a:latin typeface="Britannic Bold"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400" b="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effectLst/>
                <a:latin typeface="Britannic Bold" pitchFamily="34" charset="0"/>
                <a:ea typeface="Times New Roman" pitchFamily="18" charset="0"/>
                <a:cs typeface="Times New Roman" pitchFamily="18" charset="0"/>
              </a:rPr>
              <a:t>5-7 day maceration. Fermentation and 6-7 months aging in stainless steel</a:t>
            </a:r>
          </a:p>
          <a:p>
            <a:pPr marL="0" marR="0" lvl="0" indent="0" algn="l" defTabSz="914400" rtl="0" eaLnBrk="0" fontAlgn="base" latinLnBrk="0" hangingPunct="0">
              <a:lnSpc>
                <a:spcPct val="100000"/>
              </a:lnSpc>
              <a:spcBef>
                <a:spcPct val="0"/>
              </a:spcBef>
              <a:spcAft>
                <a:spcPct val="0"/>
              </a:spcAft>
              <a:buClrTx/>
              <a:buSzTx/>
              <a:tabLst/>
            </a:pPr>
            <a:endParaRPr kumimoji="0" lang="en-US" sz="1400" b="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effectLst/>
                <a:latin typeface="Britannic Bold" pitchFamily="34" charset="0"/>
                <a:ea typeface="Times New Roman" pitchFamily="18" charset="0"/>
                <a:cs typeface="Times New Roman" pitchFamily="18" charset="0"/>
              </a:rPr>
              <a:t>Complex </a:t>
            </a:r>
            <a:r>
              <a:rPr kumimoji="0" lang="en-US" sz="1400" b="0" i="0" u="none" strike="noStrike" cap="none" normalizeH="0" baseline="0" dirty="0" err="1" smtClean="0">
                <a:ln>
                  <a:noFill/>
                </a:ln>
                <a:effectLst/>
                <a:latin typeface="Britannic Bold" pitchFamily="34" charset="0"/>
                <a:ea typeface="Times New Roman" pitchFamily="18" charset="0"/>
                <a:cs typeface="Times New Roman" pitchFamily="18" charset="0"/>
              </a:rPr>
              <a:t>stonefruit</a:t>
            </a:r>
            <a:r>
              <a:rPr kumimoji="0" lang="en-US" sz="1400" b="0" i="0" u="none" strike="noStrike" cap="none" normalizeH="0" baseline="0" dirty="0" smtClean="0">
                <a:ln>
                  <a:noFill/>
                </a:ln>
                <a:effectLst/>
                <a:latin typeface="Britannic Bold" pitchFamily="34" charset="0"/>
                <a:ea typeface="Times New Roman" pitchFamily="18" charset="0"/>
                <a:cs typeface="Times New Roman" pitchFamily="18" charset="0"/>
              </a:rPr>
              <a:t> aromas. Rich and full on the palate with notes of honey and apricot and a mineral core</a:t>
            </a:r>
            <a:endParaRPr kumimoji="0" lang="en-US" sz="1400" b="0" i="0" u="none" strike="noStrike" cap="none" normalizeH="0" baseline="0" dirty="0" smtClean="0">
              <a:ln>
                <a:noFill/>
              </a:ln>
              <a:effectLst/>
              <a:latin typeface="Britannic Bold" pitchFamily="34" charset="0"/>
              <a:cs typeface="Arial" pitchFamily="34" charset="0"/>
            </a:endParaRPr>
          </a:p>
        </p:txBody>
      </p:sp>
      <p:sp>
        <p:nvSpPr>
          <p:cNvPr id="22534" name="Rectangle 6"/>
          <p:cNvSpPr>
            <a:spLocks noChangeArrowheads="1"/>
          </p:cNvSpPr>
          <p:nvPr/>
        </p:nvSpPr>
        <p:spPr bwMode="auto">
          <a:xfrm>
            <a:off x="381000" y="4267200"/>
            <a:ext cx="914400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i="0" u="none" strike="noStrike" cap="none" normalizeH="0" baseline="0" dirty="0" smtClean="0">
                <a:ln>
                  <a:noFill/>
                </a:ln>
                <a:effectLst/>
                <a:latin typeface="Britannic Bold" pitchFamily="34" charset="0"/>
                <a:ea typeface="Times New Roman" pitchFamily="18" charset="0"/>
                <a:cs typeface="Times New Roman" pitchFamily="18" charset="0"/>
              </a:rPr>
              <a:t>Mas de </a:t>
            </a:r>
            <a:r>
              <a:rPr kumimoji="0" lang="fr-FR" sz="1600" i="0" u="none" strike="noStrike" cap="none" normalizeH="0" baseline="0" dirty="0" err="1" smtClean="0">
                <a:ln>
                  <a:noFill/>
                </a:ln>
                <a:effectLst/>
                <a:latin typeface="Britannic Bold" pitchFamily="34" charset="0"/>
                <a:ea typeface="Times New Roman" pitchFamily="18" charset="0"/>
                <a:cs typeface="Times New Roman" pitchFamily="18" charset="0"/>
              </a:rPr>
              <a:t>Daumas</a:t>
            </a:r>
            <a:r>
              <a:rPr kumimoji="0" lang="fr-FR" sz="1600" i="0" u="none" strike="noStrike" cap="none" normalizeH="0" baseline="0" dirty="0" smtClean="0">
                <a:ln>
                  <a:noFill/>
                </a:ln>
                <a:effectLst/>
                <a:latin typeface="Britannic Bold" pitchFamily="34" charset="0"/>
                <a:ea typeface="Times New Roman" pitchFamily="18" charset="0"/>
                <a:cs typeface="Times New Roman" pitchFamily="18" charset="0"/>
              </a:rPr>
              <a:t> </a:t>
            </a:r>
            <a:r>
              <a:rPr kumimoji="0" lang="fr-FR" sz="1600" i="0" u="none" strike="noStrike" cap="none" normalizeH="0" baseline="0" dirty="0" err="1" smtClean="0">
                <a:ln>
                  <a:noFill/>
                </a:ln>
                <a:effectLst/>
                <a:latin typeface="Britannic Bold" pitchFamily="34" charset="0"/>
                <a:ea typeface="Times New Roman" pitchFamily="18" charset="0"/>
                <a:cs typeface="Times New Roman" pitchFamily="18" charset="0"/>
              </a:rPr>
              <a:t>Gassac</a:t>
            </a:r>
            <a:r>
              <a:rPr kumimoji="0" lang="fr-FR" sz="1600" i="0" u="none" strike="noStrike" cap="none" normalizeH="0" baseline="0" dirty="0" smtClean="0">
                <a:ln>
                  <a:noFill/>
                </a:ln>
                <a:effectLst/>
                <a:latin typeface="Britannic Bold" pitchFamily="34" charset="0"/>
                <a:ea typeface="Times New Roman" pitchFamily="18" charset="0"/>
                <a:cs typeface="Times New Roman" pitchFamily="18" charset="0"/>
              </a:rPr>
              <a:t> Rouge 2010</a:t>
            </a:r>
          </a:p>
          <a:p>
            <a:pPr marL="0" marR="0" lvl="0" indent="0" algn="l" defTabSz="914400" rtl="0" eaLnBrk="1" fontAlgn="base" latinLnBrk="0" hangingPunct="1">
              <a:lnSpc>
                <a:spcPct val="100000"/>
              </a:lnSpc>
              <a:spcBef>
                <a:spcPct val="0"/>
              </a:spcBef>
              <a:spcAft>
                <a:spcPct val="0"/>
              </a:spcAft>
              <a:buClrTx/>
              <a:buSzTx/>
              <a:buFontTx/>
              <a:buNone/>
              <a:tabLst/>
            </a:pPr>
            <a:r>
              <a:rPr lang="fr-FR" sz="1600" dirty="0" smtClean="0">
                <a:latin typeface="Britannic Bold" pitchFamily="34" charset="0"/>
                <a:cs typeface="Times New Roman" pitchFamily="18" charset="0"/>
              </a:rPr>
              <a:t>$396</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400" i="0" u="none" strike="noStrike" cap="none" normalizeH="0" baseline="0" dirty="0" smtClean="0">
                <a:ln>
                  <a:noFill/>
                </a:ln>
                <a:effectLst/>
                <a:latin typeface="Britannic Bold" pitchFamily="34" charset="0"/>
                <a:ea typeface="Calibri" pitchFamily="34" charset="0"/>
                <a:cs typeface="Times New Roman" pitchFamily="18" charset="0"/>
              </a:rPr>
              <a:t>80% Cabernet Sauvignon, 20% Cabernet Franc, Pinot Noir, Merlot, </a:t>
            </a:r>
            <a:r>
              <a:rPr kumimoji="0" lang="fr-FR" sz="1400" i="0" u="none" strike="noStrike" cap="none" normalizeH="0" baseline="0" dirty="0" err="1" smtClean="0">
                <a:ln>
                  <a:noFill/>
                </a:ln>
                <a:effectLst/>
                <a:latin typeface="Britannic Bold" pitchFamily="34" charset="0"/>
                <a:ea typeface="Calibri" pitchFamily="34" charset="0"/>
                <a:cs typeface="Times New Roman" pitchFamily="18" charset="0"/>
              </a:rPr>
              <a:t>Tannat</a:t>
            </a:r>
            <a:endParaRPr kumimoji="0" lang="fr-FR" sz="1400" i="0" u="none" strike="noStrike" cap="none" normalizeH="0" baseline="0" dirty="0" smtClean="0">
              <a:ln>
                <a:noFill/>
              </a:ln>
              <a:effectLst/>
              <a:latin typeface="Britannic Bold"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4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i="0" u="none" strike="noStrike" cap="none" normalizeH="0" baseline="0" dirty="0" smtClean="0">
                <a:ln>
                  <a:noFill/>
                </a:ln>
                <a:effectLst/>
                <a:latin typeface="Britannic Bold" pitchFamily="34" charset="0"/>
                <a:ea typeface="Times New Roman" pitchFamily="18" charset="0"/>
                <a:cs typeface="Times New Roman" pitchFamily="18" charset="0"/>
              </a:rPr>
              <a:t>Long fermentation and maceration (at least 20 days) in tank. No filtration. 13-16 months in barrel (10% new wood max)</a:t>
            </a:r>
          </a:p>
          <a:p>
            <a:pPr marL="0" marR="0" lvl="0" indent="0" algn="l" defTabSz="914400" rtl="0" eaLnBrk="0" fontAlgn="base" latinLnBrk="0" hangingPunct="0">
              <a:lnSpc>
                <a:spcPct val="100000"/>
              </a:lnSpc>
              <a:spcBef>
                <a:spcPct val="0"/>
              </a:spcBef>
              <a:spcAft>
                <a:spcPct val="0"/>
              </a:spcAft>
              <a:buClrTx/>
              <a:buSzTx/>
              <a:tabLst/>
            </a:pPr>
            <a:endParaRPr kumimoji="0" lang="en-US" sz="1400" i="0" u="none" strike="noStrike" cap="none" normalizeH="0" baseline="0" dirty="0" smtClean="0">
              <a:ln>
                <a:noFill/>
              </a:ln>
              <a:effectLst/>
              <a:latin typeface="Britannic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i="0" u="none" strike="noStrike" cap="none" normalizeH="0" baseline="0" dirty="0" smtClean="0">
                <a:ln>
                  <a:noFill/>
                </a:ln>
                <a:effectLst/>
                <a:latin typeface="Britannic Bold" pitchFamily="34" charset="0"/>
                <a:ea typeface="Times New Roman" pitchFamily="18" charset="0"/>
                <a:cs typeface="Times New Roman" pitchFamily="18" charset="0"/>
              </a:rPr>
              <a:t>Reminiscent of great </a:t>
            </a:r>
            <a:r>
              <a:rPr kumimoji="0" lang="en-US" sz="1400" i="0" u="none" strike="noStrike" cap="none" normalizeH="0" baseline="0" dirty="0" err="1" smtClean="0">
                <a:ln>
                  <a:noFill/>
                </a:ln>
                <a:effectLst/>
                <a:latin typeface="Britannic Bold" pitchFamily="34" charset="0"/>
                <a:ea typeface="Times New Roman" pitchFamily="18" charset="0"/>
                <a:cs typeface="Times New Roman" pitchFamily="18" charset="0"/>
              </a:rPr>
              <a:t>Médoc</a:t>
            </a:r>
            <a:r>
              <a:rPr kumimoji="0" lang="en-US" sz="1400" i="0" u="none" strike="noStrike" cap="none" normalizeH="0" baseline="0" dirty="0" smtClean="0">
                <a:ln>
                  <a:noFill/>
                </a:ln>
                <a:effectLst/>
                <a:latin typeface="Britannic Bold" pitchFamily="34" charset="0"/>
                <a:ea typeface="Times New Roman" pitchFamily="18" charset="0"/>
                <a:cs typeface="Times New Roman" pitchFamily="18" charset="0"/>
              </a:rPr>
              <a:t> when young, but takes on more </a:t>
            </a:r>
            <a:r>
              <a:rPr kumimoji="0" lang="en-US" sz="1400" i="0" u="none" strike="noStrike" cap="none" normalizeH="0" baseline="0" dirty="0" err="1" smtClean="0">
                <a:ln>
                  <a:noFill/>
                </a:ln>
                <a:effectLst/>
                <a:latin typeface="Britannic Bold" pitchFamily="34" charset="0"/>
                <a:ea typeface="Times New Roman" pitchFamily="18" charset="0"/>
                <a:cs typeface="Times New Roman" pitchFamily="18" charset="0"/>
              </a:rPr>
              <a:t>Burgundian</a:t>
            </a:r>
            <a:r>
              <a:rPr kumimoji="0" lang="en-US" sz="1400" i="0" u="none" strike="noStrike" cap="none" normalizeH="0" baseline="0" dirty="0" smtClean="0">
                <a:ln>
                  <a:noFill/>
                </a:ln>
                <a:effectLst/>
                <a:latin typeface="Britannic Bold" pitchFamily="34" charset="0"/>
                <a:ea typeface="Times New Roman" pitchFamily="18" charset="0"/>
                <a:cs typeface="Times New Roman" pitchFamily="18" charset="0"/>
              </a:rPr>
              <a:t> characteristics with age</a:t>
            </a:r>
            <a:endParaRPr kumimoji="0" lang="en-US" sz="1400" i="0" u="none" strike="noStrike" cap="none" normalizeH="0" baseline="0" dirty="0" smtClean="0">
              <a:ln>
                <a:noFill/>
              </a:ln>
              <a:effectLst/>
              <a:latin typeface="Britannic Bold"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7038"/>
            <a:ext cx="7772400" cy="1143000"/>
          </a:xfrm>
        </p:spPr>
        <p:txBody>
          <a:bodyPr/>
          <a:lstStyle/>
          <a:p>
            <a:r>
              <a:rPr lang="en-US" cap="all" dirty="0" smtClean="0">
                <a:solidFill>
                  <a:schemeClr val="accent6">
                    <a:lumMod val="75000"/>
                  </a:schemeClr>
                </a:solidFill>
                <a:latin typeface="Britannic Bold" pitchFamily="34" charset="0"/>
                <a:ea typeface="Batang" pitchFamily="18" charset="-127"/>
              </a:rPr>
              <a:t>Major selling points</a:t>
            </a:r>
            <a:endParaRPr lang="en-US" dirty="0"/>
          </a:p>
        </p:txBody>
      </p:sp>
      <p:sp>
        <p:nvSpPr>
          <p:cNvPr id="3" name="Content Placeholder 2"/>
          <p:cNvSpPr>
            <a:spLocks noGrp="1"/>
          </p:cNvSpPr>
          <p:nvPr>
            <p:ph sz="quarter" idx="1"/>
          </p:nvPr>
        </p:nvSpPr>
        <p:spPr>
          <a:xfrm>
            <a:off x="152400" y="1828800"/>
            <a:ext cx="8686800" cy="3429000"/>
          </a:xfrm>
        </p:spPr>
        <p:txBody>
          <a:bodyPr/>
          <a:lstStyle/>
          <a:p>
            <a:r>
              <a:rPr lang="en-US" dirty="0" smtClean="0">
                <a:latin typeface="Britannic Bold" pitchFamily="34" charset="0"/>
              </a:rPr>
              <a:t>Multi-generation family estate</a:t>
            </a:r>
          </a:p>
          <a:p>
            <a:r>
              <a:rPr lang="en-US" dirty="0" smtClean="0">
                <a:latin typeface="Britannic Bold" pitchFamily="34" charset="0"/>
              </a:rPr>
              <a:t>Unique soils</a:t>
            </a:r>
          </a:p>
          <a:p>
            <a:r>
              <a:rPr lang="en-US" dirty="0" smtClean="0">
                <a:latin typeface="Britannic Bold" pitchFamily="34" charset="0"/>
              </a:rPr>
              <a:t>Very cool microclimate</a:t>
            </a:r>
          </a:p>
          <a:p>
            <a:r>
              <a:rPr lang="en-US" dirty="0" smtClean="0">
                <a:latin typeface="Britannic Bold" pitchFamily="34" charset="0"/>
              </a:rPr>
              <a:t>More than forty different and often rare grape varieties</a:t>
            </a:r>
          </a:p>
          <a:p>
            <a:r>
              <a:rPr lang="en-US" dirty="0" smtClean="0">
                <a:latin typeface="Britannic Bold" pitchFamily="34" charset="0"/>
              </a:rPr>
              <a:t>Organic viticulture since the beginning</a:t>
            </a:r>
          </a:p>
          <a:p>
            <a:r>
              <a:rPr lang="en-US" dirty="0" smtClean="0">
                <a:latin typeface="Britannic Bold" pitchFamily="34" charset="0"/>
              </a:rPr>
              <a:t>Extraordinary ability to age</a:t>
            </a:r>
          </a:p>
          <a:p>
            <a:endParaRPr lang="en-US" dirty="0"/>
          </a:p>
        </p:txBody>
      </p:sp>
      <p:pic>
        <p:nvPicPr>
          <p:cNvPr id="23554" name="Picture 2" descr="l'histoire de Daumas-gassac"/>
          <p:cNvPicPr>
            <a:picLocks noChangeAspect="1" noChangeArrowheads="1"/>
          </p:cNvPicPr>
          <p:nvPr/>
        </p:nvPicPr>
        <p:blipFill>
          <a:blip r:embed="rId2" cstate="print"/>
          <a:srcRect b="13333"/>
          <a:stretch>
            <a:fillRect/>
          </a:stretch>
        </p:blipFill>
        <p:spPr bwMode="auto">
          <a:xfrm>
            <a:off x="904875" y="5257800"/>
            <a:ext cx="7324725" cy="99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3556" name="Picture 4" descr="Daumas Gassac, les cépages"/>
          <p:cNvPicPr>
            <a:picLocks noChangeAspect="1" noChangeArrowheads="1"/>
          </p:cNvPicPr>
          <p:nvPr/>
        </p:nvPicPr>
        <p:blipFill>
          <a:blip r:embed="rId3" cstate="print"/>
          <a:srcRect b="11864"/>
          <a:stretch>
            <a:fillRect/>
          </a:stretch>
        </p:blipFill>
        <p:spPr bwMode="auto">
          <a:xfrm>
            <a:off x="6858000" y="533400"/>
            <a:ext cx="1524000" cy="99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3558" name="Picture 6" descr="Daumas Gassac, les cépages"/>
          <p:cNvPicPr>
            <a:picLocks noChangeAspect="1" noChangeArrowheads="1"/>
          </p:cNvPicPr>
          <p:nvPr/>
        </p:nvPicPr>
        <p:blipFill>
          <a:blip r:embed="rId4" cstate="print"/>
          <a:srcRect b="11864"/>
          <a:stretch>
            <a:fillRect/>
          </a:stretch>
        </p:blipFill>
        <p:spPr bwMode="auto">
          <a:xfrm>
            <a:off x="6858000" y="1752600"/>
            <a:ext cx="1524000" cy="99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1496</TotalTime>
  <Words>525</Words>
  <Application>Microsoft Office PowerPoint</Application>
  <PresentationFormat>On-screen Show (4:3)</PresentationFormat>
  <Paragraphs>74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Slide 1</vt:lpstr>
      <vt:lpstr>history</vt:lpstr>
      <vt:lpstr>Terroir  </vt:lpstr>
      <vt:lpstr>                     Microclimate </vt:lpstr>
      <vt:lpstr>The Guilhem wines</vt:lpstr>
      <vt:lpstr>The grand crus</vt:lpstr>
      <vt:lpstr>Major selling points</vt:lpstr>
    </vt:vector>
  </TitlesOfParts>
  <Company>Polaner Selections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Bordeaux Redux Polaner Selections</dc:title>
  <dc:creator>Whitney Schubert</dc:creator>
  <cp:lastModifiedBy>Whitney Schubert</cp:lastModifiedBy>
  <cp:revision>222</cp:revision>
  <dcterms:created xsi:type="dcterms:W3CDTF">2012-04-18T14:29:44Z</dcterms:created>
  <dcterms:modified xsi:type="dcterms:W3CDTF">2012-06-29T18:17:41Z</dcterms:modified>
</cp:coreProperties>
</file>