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handoutMasterIdLst>
    <p:handoutMasterId r:id="rId22"/>
  </p:handoutMasterIdLst>
  <p:sldIdLst>
    <p:sldId id="277" r:id="rId2"/>
    <p:sldId id="282" r:id="rId3"/>
    <p:sldId id="281" r:id="rId4"/>
    <p:sldId id="278" r:id="rId5"/>
    <p:sldId id="276" r:id="rId6"/>
    <p:sldId id="279" r:id="rId7"/>
    <p:sldId id="280" r:id="rId8"/>
    <p:sldId id="269" r:id="rId9"/>
    <p:sldId id="283" r:id="rId10"/>
    <p:sldId id="284" r:id="rId11"/>
    <p:sldId id="270" r:id="rId12"/>
    <p:sldId id="273" r:id="rId13"/>
    <p:sldId id="274" r:id="rId14"/>
    <p:sldId id="275" r:id="rId15"/>
    <p:sldId id="256" r:id="rId16"/>
    <p:sldId id="261" r:id="rId17"/>
    <p:sldId id="262" r:id="rId18"/>
    <p:sldId id="265" r:id="rId19"/>
    <p:sldId id="266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29" autoAdjust="0"/>
  </p:normalViewPr>
  <p:slideViewPr>
    <p:cSldViewPr>
      <p:cViewPr varScale="1">
        <p:scale>
          <a:sx n="84" d="100"/>
          <a:sy n="84" d="100"/>
        </p:scale>
        <p:origin x="-7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246" y="-108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0518-F2A8-4D72-9DE6-636817BCCA5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BD65-D917-4D63-8151-4BD6178CD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F6EE-BC53-4ED4-9576-B81B95A710B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C6F93-53D1-40D2-A794-AEB47B203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C6F93-53D1-40D2-A794-AEB47B203D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190E3-67F4-4666-A0E6-FDB71BA84617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DC28D7-5E29-45D0-8516-3DE4B861D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ep1iUx8Dyt7MEM&amp;tbnid=zGdLP7yPs9CJBM:&amp;ved=0CAUQjRw&amp;url=http%3A%2F%2Fwww.vinafest.com%2F2011%2F08%2Fhello-world%2F&amp;ei=beExUvXtMvLC4AOZt4HYAQ&amp;bvm=bv.52109249,d.dmg&amp;psig=AFQjCNHF751wrbDhsA2mCYlzIxTo7BJZ1Q&amp;ust=137908701029200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38800" y="3699804"/>
            <a:ext cx="3124200" cy="21675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Unpretentious, everyday wines with balance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3733800" cy="2652932"/>
          </a:xfrm>
        </p:spPr>
        <p:txBody>
          <a:bodyPr/>
          <a:lstStyle/>
          <a:p>
            <a:r>
              <a:rPr lang="en-US" dirty="0" smtClean="0"/>
              <a:t>LOLA Wines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1" name="Picture 7" descr="Russian River Va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4876800" cy="2438400"/>
          </a:xfrm>
          <a:prstGeom prst="rect">
            <a:avLst/>
          </a:prstGeom>
          <a:noFill/>
        </p:spPr>
      </p:pic>
      <p:pic>
        <p:nvPicPr>
          <p:cNvPr id="1033" name="Picture 9" descr="http://graphics8.nytimes.com/images/2013/07/24/dining/24BOTTARGA_SPAN/24BOTTARGA_SPAN-articl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18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inafest.com/wp-content/uploads/2011/08/Sta-Rita-Hills-Map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47896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Wenzlau Vineyard is a family owned site located on the western end of the </a:t>
            </a:r>
            <a:r>
              <a:rPr lang="en-US" dirty="0" smtClean="0"/>
              <a:t>Sta. </a:t>
            </a:r>
            <a:r>
              <a:rPr lang="en-US" dirty="0" smtClean="0"/>
              <a:t>Rita Hills appellation, northwest of Santa Barbara, California. </a:t>
            </a:r>
          </a:p>
          <a:p>
            <a:r>
              <a:rPr lang="en-US" dirty="0" smtClean="0"/>
              <a:t>It sits on a 100-acre parcel that runs from the Santa </a:t>
            </a:r>
            <a:r>
              <a:rPr lang="en-US" dirty="0" err="1" smtClean="0"/>
              <a:t>Ynez</a:t>
            </a:r>
            <a:r>
              <a:rPr lang="en-US" dirty="0" smtClean="0"/>
              <a:t> River up through the hills &amp; canyons of the Santa Rita Hills. </a:t>
            </a:r>
            <a:endParaRPr lang="en-US" dirty="0" smtClean="0"/>
          </a:p>
          <a:p>
            <a:r>
              <a:rPr lang="en-US" dirty="0" smtClean="0"/>
              <a:t>The  </a:t>
            </a:r>
            <a:r>
              <a:rPr lang="en-US" dirty="0" smtClean="0"/>
              <a:t>vineyard is just 12 ½ planted acres (5 ½ Chardonnay, 7 Pinot Noir)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provides the vineyard with ample untouched space for constant air circulation and natural biodiversity that the Wenzlau family believes is extremely beneficial for growing the best quality fruit. </a:t>
            </a:r>
          </a:p>
          <a:p>
            <a:r>
              <a:rPr lang="en-US" dirty="0" smtClean="0"/>
              <a:t>The vines are rooted in clay and limestone soils, and are planted on south facing </a:t>
            </a:r>
            <a:r>
              <a:rPr lang="en-US" dirty="0" smtClean="0"/>
              <a:t>hillsides. A </a:t>
            </a:r>
            <a:r>
              <a:rPr lang="en-US" dirty="0" smtClean="0"/>
              <a:t>cooling ocean fog </a:t>
            </a:r>
            <a:r>
              <a:rPr lang="en-US" dirty="0" smtClean="0"/>
              <a:t>creates </a:t>
            </a:r>
            <a:r>
              <a:rPr lang="en-US" dirty="0" smtClean="0"/>
              <a:t>a unique microclimate. </a:t>
            </a:r>
          </a:p>
          <a:p>
            <a:r>
              <a:rPr lang="en-US" dirty="0" smtClean="0"/>
              <a:t>The vineyard is tended with organic viticulture which allows  a natural and honest expression of the </a:t>
            </a:r>
            <a:r>
              <a:rPr lang="en-US" dirty="0" err="1" smtClean="0"/>
              <a:t>terroir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wines are made by winemaker Justin Willett who also makes wines under the Tyler label. </a:t>
            </a:r>
          </a:p>
          <a:p>
            <a:r>
              <a:rPr lang="en-US" dirty="0" smtClean="0"/>
              <a:t>The production is about 500 cases total. In the future there will also a </a:t>
            </a:r>
            <a:r>
              <a:rPr lang="en-US" i="1" dirty="0" smtClean="0"/>
              <a:t>very</a:t>
            </a:r>
            <a:r>
              <a:rPr lang="en-US" dirty="0" smtClean="0"/>
              <a:t> small production </a:t>
            </a:r>
            <a:r>
              <a:rPr lang="en-US" dirty="0" err="1" smtClean="0"/>
              <a:t>Cremant</a:t>
            </a:r>
            <a:r>
              <a:rPr lang="en-US" dirty="0" smtClean="0"/>
              <a:t> or sparkling wine made with the assistance of famed Champagne winemaker Cedric Bouchard.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Vineyard-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arnold\AppData\Local\Microsoft\Windows\Temporary Internet Files\Content.Outlook\QGS624V5\2amWakeUp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105400" cy="3362394"/>
          </a:xfrm>
          <a:prstGeom prst="rect">
            <a:avLst/>
          </a:prstGeom>
          <a:noFill/>
        </p:spPr>
      </p:pic>
      <p:pic>
        <p:nvPicPr>
          <p:cNvPr id="3" name="Picture 5" descr="C:\Users\tarnold\AppData\Local\Microsoft\Windows\Temporary Internet Files\Content.Outlook\QGS624V5\MonastaryTract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2286000" cy="3425190"/>
          </a:xfrm>
          <a:prstGeom prst="rect">
            <a:avLst/>
          </a:prstGeom>
          <a:noFill/>
        </p:spPr>
      </p:pic>
      <p:pic>
        <p:nvPicPr>
          <p:cNvPr id="4" name="Picture 3" descr="C:\Users\tarnold\AppData\Local\Microsoft\Windows\Temporary Internet Files\Content.Outlook\QGS624V5\SortTabl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4101693" cy="3200400"/>
          </a:xfrm>
          <a:prstGeom prst="rect">
            <a:avLst/>
          </a:prstGeom>
          <a:noFill/>
        </p:spPr>
      </p:pic>
      <p:pic>
        <p:nvPicPr>
          <p:cNvPr id="5" name="Picture 2" descr="C:\Users\tarnold\AppData\Local\Microsoft\Windows\Temporary Internet Files\Content.Outlook\QGS624V5\LowHangingFruit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14800"/>
            <a:ext cx="3048000" cy="2034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Pressed to tank, settled over night, </a:t>
            </a:r>
            <a:r>
              <a:rPr lang="en-US" dirty="0" smtClean="0"/>
              <a:t>racked </a:t>
            </a:r>
            <a:r>
              <a:rPr lang="en-US" dirty="0" smtClean="0"/>
              <a:t>off heavy lees to another tank for fermentation</a:t>
            </a:r>
          </a:p>
          <a:p>
            <a:r>
              <a:rPr lang="en-US" dirty="0" smtClean="0"/>
              <a:t>Once active it was transferred to about 25% new wood and the rest to older French oak barrels</a:t>
            </a:r>
          </a:p>
          <a:p>
            <a:r>
              <a:rPr lang="en-US" dirty="0" smtClean="0"/>
              <a:t>No stirring during primary or secondary fermentation</a:t>
            </a:r>
          </a:p>
          <a:p>
            <a:r>
              <a:rPr lang="en-US" dirty="0" smtClean="0"/>
              <a:t>Full </a:t>
            </a:r>
            <a:r>
              <a:rPr lang="en-US" dirty="0" err="1" smtClean="0"/>
              <a:t>malolactic</a:t>
            </a:r>
            <a:endParaRPr lang="en-US" dirty="0" smtClean="0"/>
          </a:p>
          <a:p>
            <a:r>
              <a:rPr lang="en-US" dirty="0" smtClean="0"/>
              <a:t>Left on the lees just under a year and racked to tank to rest for four months before bottling</a:t>
            </a:r>
          </a:p>
          <a:p>
            <a:r>
              <a:rPr lang="en-US" dirty="0" smtClean="0"/>
              <a:t>233 cases produced</a:t>
            </a:r>
          </a:p>
          <a:p>
            <a:r>
              <a:rPr lang="en-US" dirty="0" smtClean="0"/>
              <a:t>440/case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Wenzlau Chardonnay Estate 2011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Predominately </a:t>
            </a:r>
            <a:r>
              <a:rPr lang="en-US" dirty="0" err="1" smtClean="0"/>
              <a:t>destemmed</a:t>
            </a:r>
            <a:r>
              <a:rPr lang="en-US" dirty="0" smtClean="0"/>
              <a:t> in 2011 with one block retaining 40% of the stems-about 20% of the overall wine</a:t>
            </a:r>
          </a:p>
          <a:p>
            <a:r>
              <a:rPr lang="en-US" dirty="0" smtClean="0"/>
              <a:t>30% new French oak-predominantly </a:t>
            </a:r>
            <a:r>
              <a:rPr lang="en-US" dirty="0" err="1" smtClean="0"/>
              <a:t>Sirugue</a:t>
            </a:r>
            <a:r>
              <a:rPr lang="en-US" dirty="0" smtClean="0"/>
              <a:t> and </a:t>
            </a:r>
            <a:r>
              <a:rPr lang="en-US" dirty="0" err="1" smtClean="0"/>
              <a:t>Damy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Once in barrel the wines are left on the lees for a little over a year</a:t>
            </a:r>
          </a:p>
          <a:p>
            <a:r>
              <a:rPr lang="en-US" dirty="0" smtClean="0"/>
              <a:t>They are then racked and blended in tank and put back down to barrel for a few more months</a:t>
            </a:r>
          </a:p>
          <a:p>
            <a:r>
              <a:rPr lang="en-US" dirty="0" smtClean="0"/>
              <a:t>Bottled at about 18 months-</a:t>
            </a:r>
            <a:r>
              <a:rPr lang="en-US" dirty="0" err="1" smtClean="0"/>
              <a:t>unfined</a:t>
            </a:r>
            <a:r>
              <a:rPr lang="en-US" dirty="0" smtClean="0"/>
              <a:t> and unfiltered</a:t>
            </a:r>
          </a:p>
          <a:p>
            <a:r>
              <a:rPr lang="en-US" dirty="0" smtClean="0"/>
              <a:t>293 cases produced</a:t>
            </a:r>
          </a:p>
          <a:p>
            <a:r>
              <a:rPr lang="en-US" dirty="0" smtClean="0"/>
              <a:t>480/case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Wenzlau Pinot Noir Estate 2011	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657600"/>
            <a:ext cx="4419600" cy="2743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 Napa Valley wines </a:t>
            </a:r>
            <a:r>
              <a:rPr lang="en-US" dirty="0" smtClean="0"/>
              <a:t>of elegance and finesse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3810000" cy="29718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3"/>
                </a:solidFill>
              </a:rPr>
              <a:t>Forman</a:t>
            </a:r>
            <a:br>
              <a:rPr lang="en-US" sz="5400" b="1" dirty="0" smtClean="0">
                <a:solidFill>
                  <a:schemeClr val="accent3"/>
                </a:solidFill>
              </a:rPr>
            </a:br>
            <a:r>
              <a:rPr lang="en-US" sz="5400" dirty="0" smtClean="0">
                <a:solidFill>
                  <a:schemeClr val="accent3"/>
                </a:solidFill>
              </a:rPr>
              <a:t> </a:t>
            </a:r>
            <a:r>
              <a:rPr lang="en-US" sz="5400" b="1" dirty="0" smtClean="0">
                <a:solidFill>
                  <a:schemeClr val="accent3"/>
                </a:solidFill>
              </a:rPr>
              <a:t>Vineyard</a:t>
            </a:r>
            <a:r>
              <a:rPr lang="en-US" sz="5400" dirty="0" smtClean="0">
                <a:solidFill>
                  <a:schemeClr val="accent3"/>
                </a:solidFill>
              </a:rPr>
              <a:t/>
            </a:r>
            <a:br>
              <a:rPr lang="en-US" sz="5400" dirty="0" smtClean="0">
                <a:solidFill>
                  <a:schemeClr val="accent3"/>
                </a:solidFill>
              </a:rPr>
            </a:br>
            <a:endParaRPr lang="en-US" sz="54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9270" y="1055149"/>
            <a:ext cx="4283792" cy="222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:\PURCHASING DEPT\Brand Folders\USA\TA misc\Forman 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19902" y="4061698"/>
            <a:ext cx="2590800" cy="1935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Ric Forman received a BS and then MS at UC Davis in enology and viticulture</a:t>
            </a:r>
          </a:p>
          <a:p>
            <a:r>
              <a:rPr lang="en-US" dirty="0" smtClean="0"/>
              <a:t>He helped with harvest at Stony Hill in 1967 and Robert </a:t>
            </a:r>
            <a:r>
              <a:rPr lang="en-US" dirty="0" err="1" smtClean="0"/>
              <a:t>Mondavi</a:t>
            </a:r>
            <a:r>
              <a:rPr lang="en-US" dirty="0" smtClean="0"/>
              <a:t> in 1968.</a:t>
            </a:r>
          </a:p>
          <a:p>
            <a:r>
              <a:rPr lang="en-US" dirty="0" smtClean="0"/>
              <a:t>In 1969 Ric was hired to help design, build and run Sterling Vineyards and in 1970 he took his first trip to Bordeaux which has influenced all of his work since</a:t>
            </a:r>
          </a:p>
          <a:p>
            <a:r>
              <a:rPr lang="en-US" dirty="0" smtClean="0"/>
              <a:t>In 1975 Sterling was sold and Peter Newton started Newton with Ric in 1978</a:t>
            </a:r>
          </a:p>
          <a:p>
            <a:r>
              <a:rPr lang="en-US" dirty="0" smtClean="0"/>
              <a:t>After a long search of the Napa Valley, Forman was purchased by Ric Forman </a:t>
            </a:r>
            <a:r>
              <a:rPr lang="en-US" dirty="0" smtClean="0"/>
              <a:t>in </a:t>
            </a:r>
            <a:r>
              <a:rPr lang="en-US" dirty="0" smtClean="0"/>
              <a:t>1979</a:t>
            </a:r>
          </a:p>
          <a:p>
            <a:r>
              <a:rPr lang="en-US" dirty="0" smtClean="0"/>
              <a:t>The first vintage of Forman was 1983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History of Forman	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Rutherford Star Vineyard-Rutherford Bench</a:t>
            </a:r>
          </a:p>
          <a:p>
            <a:r>
              <a:rPr lang="en-US" dirty="0" smtClean="0"/>
              <a:t>Hand harvested grapes</a:t>
            </a:r>
          </a:p>
          <a:p>
            <a:r>
              <a:rPr lang="en-US" dirty="0" smtClean="0"/>
              <a:t>Slowly whole cluster pressed</a:t>
            </a:r>
          </a:p>
          <a:p>
            <a:r>
              <a:rPr lang="en-US" dirty="0" smtClean="0"/>
              <a:t>Barrel fermented in Burgundy barrels 10% of which are new</a:t>
            </a:r>
          </a:p>
          <a:p>
            <a:r>
              <a:rPr lang="en-US" dirty="0" smtClean="0"/>
              <a:t>Left </a:t>
            </a:r>
            <a:r>
              <a:rPr lang="en-US" dirty="0" err="1" smtClean="0"/>
              <a:t>sur</a:t>
            </a:r>
            <a:r>
              <a:rPr lang="en-US" dirty="0" smtClean="0"/>
              <a:t>-lees for 7 months the wine is only racked once during its 9 months of barrel aging. </a:t>
            </a:r>
          </a:p>
          <a:p>
            <a:r>
              <a:rPr lang="en-US" dirty="0" err="1" smtClean="0"/>
              <a:t>Malolactic</a:t>
            </a:r>
            <a:r>
              <a:rPr lang="en-US" dirty="0" smtClean="0"/>
              <a:t> fermentation intentionally inhibited</a:t>
            </a:r>
          </a:p>
          <a:p>
            <a:r>
              <a:rPr lang="en-US" dirty="0" smtClean="0"/>
              <a:t>420, 400/5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Forman Chardonnay Napa Valley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169" name="Picture 1" descr="S:\MARKETING\Labels\USA\DEFGH\DuMOL\Website Labels\CDU153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26575" y="1905000"/>
            <a:ext cx="312262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100% Atlas Peak Vineyard (</a:t>
            </a:r>
            <a:r>
              <a:rPr lang="en-US" dirty="0" err="1" smtClean="0"/>
              <a:t>Antinori</a:t>
            </a:r>
            <a:r>
              <a:rPr lang="en-US" dirty="0" smtClean="0"/>
              <a:t> Vineyard)</a:t>
            </a:r>
          </a:p>
          <a:p>
            <a:r>
              <a:rPr lang="en-US" dirty="0" smtClean="0"/>
              <a:t>Hand harvested grapes</a:t>
            </a:r>
          </a:p>
          <a:p>
            <a:r>
              <a:rPr lang="en-US" dirty="0" smtClean="0"/>
              <a:t>Fermented in small batches from ¾ of a ton to 4 ton lots</a:t>
            </a:r>
          </a:p>
          <a:p>
            <a:r>
              <a:rPr lang="en-US" dirty="0" smtClean="0"/>
              <a:t>After fermentation the newly pressed wine goes into Burgundy barrels that are 50% new, 50% 1 year</a:t>
            </a:r>
          </a:p>
          <a:p>
            <a:r>
              <a:rPr lang="en-US" dirty="0" smtClean="0"/>
              <a:t>The lees are stirred and the wine is never racked</a:t>
            </a:r>
          </a:p>
          <a:p>
            <a:r>
              <a:rPr lang="en-US" dirty="0" smtClean="0"/>
              <a:t>687 cases produced</a:t>
            </a:r>
          </a:p>
          <a:p>
            <a:r>
              <a:rPr lang="en-US" dirty="0" smtClean="0"/>
              <a:t>276, 256/5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Rossi-Wallace Pinot Noir Napa 2012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198" name="Picture 6" descr="Rossi Wallace W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2834366" cy="2284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100% Estate grown - St. Helena Appellation-all hillside vineyards surrounding the winery at the base of Howell Mountain.</a:t>
            </a:r>
          </a:p>
          <a:p>
            <a:r>
              <a:rPr lang="en-US" dirty="0" smtClean="0"/>
              <a:t>Hand Harvested </a:t>
            </a:r>
          </a:p>
          <a:p>
            <a:r>
              <a:rPr lang="en-US" dirty="0" smtClean="0"/>
              <a:t>A blend of 75% Cabernet Sauvignon, 15% Cabernet Franc, 5% Merlot, 5% Petit </a:t>
            </a:r>
            <a:r>
              <a:rPr lang="en-US" dirty="0" err="1" smtClean="0"/>
              <a:t>Verdot</a:t>
            </a:r>
            <a:endParaRPr lang="en-US" dirty="0" smtClean="0"/>
          </a:p>
          <a:p>
            <a:r>
              <a:rPr lang="en-US" dirty="0" err="1" smtClean="0"/>
              <a:t>Vinified</a:t>
            </a:r>
            <a:r>
              <a:rPr lang="en-US" dirty="0" smtClean="0"/>
              <a:t> in small 4-5 ton </a:t>
            </a:r>
            <a:r>
              <a:rPr lang="en-US" dirty="0" err="1" smtClean="0"/>
              <a:t>fermenters</a:t>
            </a:r>
            <a:r>
              <a:rPr lang="en-US" dirty="0" smtClean="0"/>
              <a:t>. 3-4 week fermentation/maceration</a:t>
            </a:r>
          </a:p>
          <a:p>
            <a:r>
              <a:rPr lang="en-US" dirty="0" smtClean="0"/>
              <a:t>100% French Bordeaux </a:t>
            </a:r>
            <a:r>
              <a:rPr lang="en-US" dirty="0" err="1" smtClean="0"/>
              <a:t>barrles</a:t>
            </a:r>
            <a:r>
              <a:rPr lang="en-US" dirty="0" smtClean="0"/>
              <a:t>. 50-65% new for 20 months. </a:t>
            </a:r>
          </a:p>
          <a:p>
            <a:r>
              <a:rPr lang="en-US" dirty="0" smtClean="0"/>
              <a:t>ML done in barrel + fining in barrel with egg whites. </a:t>
            </a:r>
          </a:p>
          <a:p>
            <a:r>
              <a:rPr lang="en-US" dirty="0" smtClean="0"/>
              <a:t>780/case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Forman Cabernet Napa Valley	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124200" cy="344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LOLA Wines was founded by Seth Cripe who worked for the Wagner family at </a:t>
            </a:r>
            <a:r>
              <a:rPr lang="en-US" dirty="0" err="1" smtClean="0"/>
              <a:t>Caymus</a:t>
            </a:r>
            <a:endParaRPr lang="en-US" dirty="0" smtClean="0"/>
          </a:p>
          <a:p>
            <a:r>
              <a:rPr lang="en-US" dirty="0" smtClean="0"/>
              <a:t>LOLA was started because Seth felt that California wines could be balanced and made to go with food while still remaining affordable for everyday</a:t>
            </a:r>
          </a:p>
          <a:p>
            <a:r>
              <a:rPr lang="en-US" dirty="0" smtClean="0"/>
              <a:t>The grapes are picked less ripe for lower alcohol</a:t>
            </a:r>
          </a:p>
          <a:p>
            <a:r>
              <a:rPr lang="en-US" dirty="0" smtClean="0"/>
              <a:t>Minimal intrusion in the winemaking process using native yeasts and minimal racking</a:t>
            </a:r>
          </a:p>
          <a:p>
            <a:r>
              <a:rPr lang="en-US" dirty="0" smtClean="0"/>
              <a:t>Limited use of new oak </a:t>
            </a:r>
          </a:p>
          <a:p>
            <a:r>
              <a:rPr lang="en-US" dirty="0" smtClean="0"/>
              <a:t>Freshness is emphasized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Made in the </a:t>
            </a:r>
            <a:r>
              <a:rPr lang="en-US" dirty="0" err="1" smtClean="0"/>
              <a:t>Charmat</a:t>
            </a:r>
            <a:r>
              <a:rPr lang="en-US" dirty="0" smtClean="0"/>
              <a:t> or </a:t>
            </a:r>
            <a:r>
              <a:rPr lang="en-US" dirty="0" smtClean="0"/>
              <a:t>tank method.</a:t>
            </a:r>
          </a:p>
          <a:p>
            <a:r>
              <a:rPr lang="en-US" dirty="0" smtClean="0"/>
              <a:t>A blend of Napa Valley Chardonnay, Riesling and Orange Muscat</a:t>
            </a:r>
          </a:p>
          <a:p>
            <a:r>
              <a:rPr lang="en-US" dirty="0" err="1" smtClean="0"/>
              <a:t>Sapere</a:t>
            </a:r>
            <a:r>
              <a:rPr lang="en-US" dirty="0" smtClean="0"/>
              <a:t> </a:t>
            </a:r>
            <a:r>
              <a:rPr lang="en-US" dirty="0" err="1" smtClean="0"/>
              <a:t>Aude</a:t>
            </a:r>
            <a:r>
              <a:rPr lang="en-US" dirty="0" smtClean="0"/>
              <a:t> is a Latin term meaning "dare to know".</a:t>
            </a:r>
          </a:p>
          <a:p>
            <a:r>
              <a:rPr lang="en-US" dirty="0" smtClean="0"/>
              <a:t>184, 176/5, 168/15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Sapere</a:t>
            </a:r>
            <a:r>
              <a:rPr lang="en-US" dirty="0" smtClean="0"/>
              <a:t> </a:t>
            </a:r>
            <a:r>
              <a:rPr lang="en-US" dirty="0" err="1" smtClean="0"/>
              <a:t>Aude</a:t>
            </a:r>
            <a:r>
              <a:rPr lang="en-US" dirty="0" smtClean="0"/>
              <a:t> Sparkling NV </a:t>
            </a:r>
            <a:endParaRPr lang="en-US" dirty="0"/>
          </a:p>
        </p:txBody>
      </p:sp>
      <p:pic>
        <p:nvPicPr>
          <p:cNvPr id="31746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200"/>
            <a:ext cx="2857500" cy="29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Franconi</a:t>
            </a:r>
            <a:r>
              <a:rPr lang="en-US" dirty="0" smtClean="0"/>
              <a:t> Vineyard</a:t>
            </a:r>
          </a:p>
          <a:p>
            <a:r>
              <a:rPr lang="fr-FR" dirty="0" err="1" smtClean="0"/>
              <a:t>Cement</a:t>
            </a:r>
            <a:r>
              <a:rPr lang="fr-FR" dirty="0" smtClean="0"/>
              <a:t> fermentation, 20% on skins</a:t>
            </a:r>
          </a:p>
          <a:p>
            <a:r>
              <a:rPr lang="en-US" dirty="0" smtClean="0"/>
              <a:t>6 months in stainless steel</a:t>
            </a:r>
          </a:p>
          <a:p>
            <a:r>
              <a:rPr lang="en-US" dirty="0" smtClean="0"/>
              <a:t>700 cases produced</a:t>
            </a:r>
          </a:p>
          <a:p>
            <a:r>
              <a:rPr lang="en-US" dirty="0" smtClean="0"/>
              <a:t>152, 144/5, 136/15 cases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 Riesling Santa Lucia Highlands 2012 </a:t>
            </a:r>
            <a:endParaRPr lang="en-US" dirty="0"/>
          </a:p>
        </p:txBody>
      </p:sp>
      <p:pic>
        <p:nvPicPr>
          <p:cNvPr id="28674" name="Picture 2" descr="LOLA Ries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4267200" cy="224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The vineyards for the Chardonnay are in Occidental and Bloomfield</a:t>
            </a:r>
          </a:p>
          <a:p>
            <a:r>
              <a:rPr lang="en-US" dirty="0" err="1" smtClean="0"/>
              <a:t>Goldridge</a:t>
            </a:r>
            <a:r>
              <a:rPr lang="en-US" dirty="0" smtClean="0"/>
              <a:t> loam soils-the classic soil of the Sonoma Coast and RRV</a:t>
            </a:r>
          </a:p>
          <a:p>
            <a:r>
              <a:rPr lang="en-US" dirty="0" smtClean="0"/>
              <a:t>Fermented in cement with 20% </a:t>
            </a:r>
            <a:r>
              <a:rPr lang="en-US" dirty="0" err="1" smtClean="0"/>
              <a:t>malolactic</a:t>
            </a:r>
            <a:endParaRPr lang="en-US" dirty="0" smtClean="0"/>
          </a:p>
          <a:p>
            <a:r>
              <a:rPr lang="en-US" dirty="0" smtClean="0"/>
              <a:t>20% 2</a:t>
            </a:r>
            <a:r>
              <a:rPr lang="en-US" baseline="30000" dirty="0" smtClean="0"/>
              <a:t>nd</a:t>
            </a:r>
            <a:r>
              <a:rPr lang="en-US" dirty="0" smtClean="0"/>
              <a:t> year </a:t>
            </a:r>
            <a:r>
              <a:rPr lang="en-US" dirty="0" err="1" smtClean="0"/>
              <a:t>year</a:t>
            </a:r>
            <a:r>
              <a:rPr lang="en-US" dirty="0" smtClean="0"/>
              <a:t> French oak, 80% Stainless Steel tank</a:t>
            </a:r>
          </a:p>
          <a:p>
            <a:r>
              <a:rPr lang="en-US" dirty="0" smtClean="0"/>
              <a:t>1400 cases produced</a:t>
            </a:r>
          </a:p>
          <a:p>
            <a:r>
              <a:rPr lang="en-US" dirty="0" smtClean="0"/>
              <a:t>184, 176/5, 168/15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Chardonnay Sonoma Coast 2012	</a:t>
            </a:r>
            <a:endParaRPr lang="en-US" dirty="0"/>
          </a:p>
        </p:txBody>
      </p:sp>
      <p:pic>
        <p:nvPicPr>
          <p:cNvPr id="2049" name="Picture 1" descr="S:\MARKETING\Labels\USA\IJKL\Lola\Lola Chardonnay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67200"/>
            <a:ext cx="3124200" cy="195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selection of vineyards from Mendocino, Sonoma Coast and Russian River Valley</a:t>
            </a:r>
          </a:p>
          <a:p>
            <a:r>
              <a:rPr lang="en-US" dirty="0" err="1" smtClean="0"/>
              <a:t>Goldridge</a:t>
            </a:r>
            <a:r>
              <a:rPr lang="en-US" dirty="0" smtClean="0"/>
              <a:t> loam, Clay loam</a:t>
            </a:r>
          </a:p>
          <a:p>
            <a:r>
              <a:rPr lang="en-US" dirty="0" smtClean="0"/>
              <a:t>20% whole cluster, open top fermentation, hand punch downs</a:t>
            </a:r>
          </a:p>
          <a:p>
            <a:r>
              <a:rPr lang="en-US" dirty="0" smtClean="0"/>
              <a:t>French oak-40% 2-4 </a:t>
            </a:r>
            <a:r>
              <a:rPr lang="en-US" dirty="0" smtClean="0"/>
              <a:t>year old </a:t>
            </a:r>
            <a:r>
              <a:rPr lang="en-US" dirty="0" smtClean="0"/>
              <a:t>barrels, 60% older-for </a:t>
            </a:r>
            <a:r>
              <a:rPr lang="en-US" dirty="0" smtClean="0"/>
              <a:t>6 months</a:t>
            </a:r>
          </a:p>
          <a:p>
            <a:r>
              <a:rPr lang="en-US" dirty="0" smtClean="0"/>
              <a:t>2200 cases produced</a:t>
            </a:r>
          </a:p>
          <a:p>
            <a:r>
              <a:rPr lang="en-US" dirty="0" smtClean="0"/>
              <a:t>184, 176/5, 168/15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North Coast 2011 </a:t>
            </a:r>
            <a:endParaRPr lang="en-US" dirty="0"/>
          </a:p>
        </p:txBody>
      </p:sp>
      <p:pic>
        <p:nvPicPr>
          <p:cNvPr id="29698" name="Picture 2" descr="S:\MARKETING\Labels\USA\IJKL\Lola\Lola North Coast PN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67200"/>
            <a:ext cx="3422944" cy="214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selection of vineyards from the Russian River Valley</a:t>
            </a:r>
          </a:p>
          <a:p>
            <a:r>
              <a:rPr lang="en-US" dirty="0" err="1" smtClean="0"/>
              <a:t>Goldridge</a:t>
            </a:r>
            <a:r>
              <a:rPr lang="en-US" dirty="0" smtClean="0"/>
              <a:t> loam soils</a:t>
            </a:r>
          </a:p>
          <a:p>
            <a:r>
              <a:rPr lang="en-US" dirty="0" smtClean="0"/>
              <a:t>20% whole cluster, open top fermentation, hand punch downs</a:t>
            </a:r>
          </a:p>
          <a:p>
            <a:r>
              <a:rPr lang="en-US" dirty="0" smtClean="0"/>
              <a:t>100% French oak,  40% new for 6 months</a:t>
            </a:r>
          </a:p>
          <a:p>
            <a:r>
              <a:rPr lang="en-US" dirty="0" smtClean="0"/>
              <a:t>900 cases produced</a:t>
            </a:r>
          </a:p>
          <a:p>
            <a:r>
              <a:rPr lang="en-US" dirty="0" smtClean="0"/>
              <a:t>240, 220/5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RRV 2012</a:t>
            </a:r>
            <a:endParaRPr lang="en-US" dirty="0"/>
          </a:p>
        </p:txBody>
      </p:sp>
      <p:pic>
        <p:nvPicPr>
          <p:cNvPr id="30722" name="Picture 2" descr="S:\MARKETING\Labels\USA\IJKL\Lola\Lola Pinot Noir RRV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3429000" cy="22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24600" y="3699804"/>
            <a:ext cx="2438400" cy="21675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new discovery in the Santa Rita Hills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4191000" cy="2957732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Wenzlau Vineyard</a:t>
            </a:r>
            <a:br>
              <a:rPr lang="en-US" sz="5400" dirty="0" smtClean="0">
                <a:solidFill>
                  <a:schemeClr val="accent2"/>
                </a:solidFill>
              </a:rPr>
            </a:b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26627" name="Picture 3" descr="S:\MARKETING\Labels\USA\WXYZ\Wenzlau\Website Label Files\CWZ0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85800"/>
            <a:ext cx="2989385" cy="2428875"/>
          </a:xfrm>
          <a:prstGeom prst="rect">
            <a:avLst/>
          </a:prstGeom>
          <a:noFill/>
        </p:spPr>
      </p:pic>
      <p:pic>
        <p:nvPicPr>
          <p:cNvPr id="26631" name="Picture 7" descr="This is an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33800"/>
            <a:ext cx="2743200" cy="2743201"/>
          </a:xfrm>
          <a:prstGeom prst="rect">
            <a:avLst/>
          </a:prstGeom>
          <a:noFill/>
        </p:spPr>
      </p:pic>
      <p:pic>
        <p:nvPicPr>
          <p:cNvPr id="26633" name="Picture 9" descr="http://www.wenzlauvineyard.com/images/map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226695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Sta. Rita Hills is part of the larger Santa </a:t>
            </a:r>
            <a:r>
              <a:rPr lang="en-US" dirty="0" err="1" smtClean="0"/>
              <a:t>Ynez</a:t>
            </a:r>
            <a:r>
              <a:rPr lang="en-US" dirty="0" smtClean="0"/>
              <a:t> Valley </a:t>
            </a:r>
            <a:r>
              <a:rPr lang="en-US" dirty="0" smtClean="0"/>
              <a:t>AVA </a:t>
            </a:r>
          </a:p>
          <a:p>
            <a:r>
              <a:rPr lang="en-US" dirty="0" smtClean="0"/>
              <a:t>Located </a:t>
            </a:r>
            <a:r>
              <a:rPr lang="en-US" dirty="0" smtClean="0"/>
              <a:t>between the towns of Lompoc and Buellton with the </a:t>
            </a:r>
            <a:r>
              <a:rPr lang="en-US" dirty="0" err="1" smtClean="0"/>
              <a:t>Purisima</a:t>
            </a:r>
            <a:r>
              <a:rPr lang="en-US" dirty="0" smtClean="0"/>
              <a:t> Hills on the north and the Santa Rosa Hills on the South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hills run east to west, which allows cool ocean breezes from the nearby Pacific Ocean to enter the valley created by the hills and create a cool micro-climate.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wine region is exposed to fog and coastal breezes from the nearby Pacific Ocean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</a:t>
            </a:r>
            <a:r>
              <a:rPr lang="en-US" dirty="0" smtClean="0"/>
              <a:t>combined with the rocky nature of the area, the Santa Rita Hills area is well-suited for the growing of Pinot noir </a:t>
            </a:r>
            <a:r>
              <a:rPr lang="en-US" dirty="0" smtClean="0"/>
              <a:t>grapes</a:t>
            </a:r>
          </a:p>
          <a:p>
            <a:r>
              <a:rPr lang="en-US" dirty="0" smtClean="0"/>
              <a:t>The AVA is </a:t>
            </a:r>
            <a:r>
              <a:rPr lang="en-US" dirty="0" smtClean="0"/>
              <a:t>best known for Chardonnay, Pinot noir, and </a:t>
            </a:r>
            <a:r>
              <a:rPr lang="en-US" dirty="0" smtClean="0"/>
              <a:t>Syrah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Santa Rita Hills AVA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1879</TotalTime>
  <Words>1098</Words>
  <Application>Microsoft Office PowerPoint</Application>
  <PresentationFormat>On-screen Show (4:3)</PresentationFormat>
  <Paragraphs>113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LOLA Wines </vt:lpstr>
      <vt:lpstr>Philosophy </vt:lpstr>
      <vt:lpstr>Sapere Aude Sparkling NV </vt:lpstr>
      <vt:lpstr>Dry Riesling Santa Lucia Highlands 2012 </vt:lpstr>
      <vt:lpstr>Chardonnay Sonoma Coast 2012 </vt:lpstr>
      <vt:lpstr>Pinot Noir North Coast 2011 </vt:lpstr>
      <vt:lpstr>Pinot Noir RRV 2012</vt:lpstr>
      <vt:lpstr>Wenzlau Vineyard </vt:lpstr>
      <vt:lpstr>Santa Rita Hills AVA </vt:lpstr>
      <vt:lpstr>Slide 10</vt:lpstr>
      <vt:lpstr>The Vineyard-</vt:lpstr>
      <vt:lpstr>Slide 12</vt:lpstr>
      <vt:lpstr>Wenzlau Chardonnay Estate 2011</vt:lpstr>
      <vt:lpstr>Wenzlau Pinot Noir Estate 2011 </vt:lpstr>
      <vt:lpstr>Forman  Vineyard </vt:lpstr>
      <vt:lpstr>History of Forman </vt:lpstr>
      <vt:lpstr>Forman Chardonnay Napa Valley</vt:lpstr>
      <vt:lpstr>Rossi-Wallace Pinot Noir Napa 2012</vt:lpstr>
      <vt:lpstr>Forman Cabernet Napa Valley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Wines of DuMOL</dc:title>
  <dc:creator>Tim Arnold</dc:creator>
  <cp:lastModifiedBy>Tim Arnold</cp:lastModifiedBy>
  <cp:revision>171</cp:revision>
  <dcterms:created xsi:type="dcterms:W3CDTF">2013-04-02T18:42:41Z</dcterms:created>
  <dcterms:modified xsi:type="dcterms:W3CDTF">2013-09-12T17:28:48Z</dcterms:modified>
</cp:coreProperties>
</file>