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3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246" y="-10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A0518-F2A8-4D72-9DE6-636817BCCA57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BBD65-D917-4D63-8151-4BD6178CD7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F6EE-BC53-4ED4-9576-B81B95A710BD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C6F93-53D1-40D2-A794-AEB47B203D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C6F93-53D1-40D2-A794-AEB47B203D6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2190E3-67F4-4666-A0E6-FDB71BA84617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docid=e_daFxMnlIqnTM&amp;tbnid=Mg8tBZFnEZme9M:&amp;ved=0CAUQjRw&amp;url=http%3A%2F%2Fitem.rakuten.co.jp%2Fcwa%2F10002124%2F&amp;ei=vc5dUY7RMpPI0AHp9IDADA&amp;bvm=bv.44770516,d.dmg&amp;psig=AFQjCNGKS5c34_kDtRd21CLUhVhlzdlQDQ&amp;ust=1365187988333418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8305800" cy="1143000"/>
          </a:xfrm>
        </p:spPr>
        <p:txBody>
          <a:bodyPr/>
          <a:lstStyle/>
          <a:p>
            <a:r>
              <a:rPr lang="en-US" dirty="0" smtClean="0"/>
              <a:t>2010 Designate &amp; Russian River wines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3810000" cy="2971800"/>
          </a:xfrm>
        </p:spPr>
        <p:txBody>
          <a:bodyPr/>
          <a:lstStyle/>
          <a:p>
            <a:r>
              <a:rPr lang="en-US" dirty="0" smtClean="0"/>
              <a:t>The Wines of </a:t>
            </a:r>
            <a:r>
              <a:rPr lang="en-US" dirty="0" err="1" smtClean="0"/>
              <a:t>DuMOL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85800"/>
            <a:ext cx="3581400" cy="24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image.rakuten.co.jp/cwa/cabinet/newrs_main/mainimage_w570/logo_dumo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191000"/>
            <a:ext cx="4572000" cy="2169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196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100% </a:t>
            </a:r>
            <a:r>
              <a:rPr lang="en-US" dirty="0" err="1" smtClean="0"/>
              <a:t>Wildrose</a:t>
            </a:r>
            <a:r>
              <a:rPr lang="en-US" dirty="0" smtClean="0"/>
              <a:t> Vineyard-Russian River Valley</a:t>
            </a:r>
          </a:p>
          <a:p>
            <a:endParaRPr lang="en-US" dirty="0" smtClean="0"/>
          </a:p>
          <a:p>
            <a:r>
              <a:rPr lang="en-US" dirty="0" smtClean="0"/>
              <a:t>11 </a:t>
            </a:r>
            <a:r>
              <a:rPr lang="en-US" dirty="0" smtClean="0"/>
              <a:t>year old vines</a:t>
            </a:r>
          </a:p>
          <a:p>
            <a:endParaRPr lang="en-US" dirty="0" smtClean="0"/>
          </a:p>
          <a:p>
            <a:r>
              <a:rPr lang="en-US" dirty="0" smtClean="0"/>
              <a:t>Dijon </a:t>
            </a:r>
            <a:r>
              <a:rPr lang="en-US" dirty="0" smtClean="0"/>
              <a:t>clones 115 and 777</a:t>
            </a:r>
          </a:p>
          <a:p>
            <a:endParaRPr lang="en-US" dirty="0" smtClean="0"/>
          </a:p>
          <a:p>
            <a:r>
              <a:rPr lang="en-US" dirty="0" smtClean="0"/>
              <a:t>Hand </a:t>
            </a:r>
            <a:r>
              <a:rPr lang="en-US" dirty="0" smtClean="0"/>
              <a:t>harvested grapes, sorted in the vineyard and winery</a:t>
            </a:r>
          </a:p>
          <a:p>
            <a:endParaRPr lang="en-US" dirty="0" smtClean="0"/>
          </a:p>
          <a:p>
            <a:r>
              <a:rPr lang="en-US" dirty="0" smtClean="0"/>
              <a:t>Native </a:t>
            </a:r>
            <a:r>
              <a:rPr lang="en-US" dirty="0" smtClean="0"/>
              <a:t>yeast and </a:t>
            </a:r>
            <a:r>
              <a:rPr lang="en-US" dirty="0" err="1" smtClean="0"/>
              <a:t>malolactic</a:t>
            </a:r>
            <a:r>
              <a:rPr lang="en-US" dirty="0" smtClean="0"/>
              <a:t> fermentations</a:t>
            </a:r>
          </a:p>
          <a:p>
            <a:endParaRPr lang="en-US" dirty="0" smtClean="0"/>
          </a:p>
          <a:p>
            <a:r>
              <a:rPr lang="en-US" dirty="0" smtClean="0"/>
              <a:t>Aged </a:t>
            </a:r>
            <a:r>
              <a:rPr lang="en-US" dirty="0" smtClean="0"/>
              <a:t>14 months in French oak barrels, 40% new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filtration at bottling</a:t>
            </a:r>
          </a:p>
          <a:p>
            <a:endParaRPr lang="en-US" dirty="0" smtClean="0"/>
          </a:p>
          <a:p>
            <a:r>
              <a:rPr lang="en-US" dirty="0" smtClean="0"/>
              <a:t>455 </a:t>
            </a:r>
            <a:r>
              <a:rPr lang="en-US" dirty="0" smtClean="0"/>
              <a:t>cases produced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Pinot Noir Aidan </a:t>
            </a:r>
            <a:r>
              <a:rPr lang="en-US" dirty="0" smtClean="0"/>
              <a:t>RRV 2010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5" name="Picture 1" descr="S:\MARKETING\Labels\USA\DEFGH\DuMOL\Website Labels\CDU159-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200400" cy="2189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196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100% </a:t>
            </a:r>
            <a:r>
              <a:rPr lang="en-US" dirty="0" err="1" smtClean="0"/>
              <a:t>DuMOL</a:t>
            </a:r>
            <a:r>
              <a:rPr lang="en-US" dirty="0" smtClean="0"/>
              <a:t> </a:t>
            </a:r>
            <a:r>
              <a:rPr lang="en-US" dirty="0" smtClean="0"/>
              <a:t>Estate </a:t>
            </a:r>
            <a:r>
              <a:rPr lang="en-US" dirty="0" smtClean="0"/>
              <a:t>vineyard.</a:t>
            </a:r>
          </a:p>
          <a:p>
            <a:endParaRPr lang="en-US" dirty="0" smtClean="0"/>
          </a:p>
          <a:p>
            <a:r>
              <a:rPr lang="en-US" dirty="0" smtClean="0"/>
              <a:t>Planted </a:t>
            </a:r>
            <a:r>
              <a:rPr lang="en-US" dirty="0" smtClean="0"/>
              <a:t>with 3x4 foot spacing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results in 3630 plants/acre as opposed to 1100</a:t>
            </a:r>
          </a:p>
          <a:p>
            <a:r>
              <a:rPr lang="en-US" dirty="0" smtClean="0"/>
              <a:t>Clones</a:t>
            </a:r>
            <a:r>
              <a:rPr lang="en-US" dirty="0" smtClean="0"/>
              <a:t>: Calera, Swan, </a:t>
            </a:r>
            <a:r>
              <a:rPr lang="en-US" dirty="0" err="1" smtClean="0"/>
              <a:t>Pommard</a:t>
            </a:r>
            <a:r>
              <a:rPr lang="en-US" dirty="0" smtClean="0"/>
              <a:t>, 667 and 777.</a:t>
            </a:r>
          </a:p>
          <a:p>
            <a:endParaRPr lang="en-US" dirty="0" smtClean="0"/>
          </a:p>
          <a:p>
            <a:r>
              <a:rPr lang="en-US" dirty="0" smtClean="0"/>
              <a:t>Vine </a:t>
            </a:r>
            <a:r>
              <a:rPr lang="en-US" dirty="0" smtClean="0"/>
              <a:t>Age: 6 years.</a:t>
            </a:r>
          </a:p>
          <a:p>
            <a:endParaRPr lang="en-US" dirty="0" smtClean="0"/>
          </a:p>
          <a:p>
            <a:r>
              <a:rPr lang="en-US" dirty="0" smtClean="0"/>
              <a:t>Hand </a:t>
            </a:r>
            <a:r>
              <a:rPr lang="en-US" dirty="0" smtClean="0"/>
              <a:t>harvested grapes, sorted in the vineyard and </a:t>
            </a:r>
            <a:r>
              <a:rPr lang="en-US" dirty="0" smtClean="0"/>
              <a:t>winery</a:t>
            </a:r>
          </a:p>
          <a:p>
            <a:r>
              <a:rPr lang="en-US" dirty="0" smtClean="0"/>
              <a:t>Native </a:t>
            </a:r>
            <a:r>
              <a:rPr lang="en-US" dirty="0" smtClean="0"/>
              <a:t>yeast and </a:t>
            </a:r>
            <a:r>
              <a:rPr lang="en-US" dirty="0" err="1" smtClean="0"/>
              <a:t>malolactic</a:t>
            </a:r>
            <a:r>
              <a:rPr lang="en-US" dirty="0" smtClean="0"/>
              <a:t> fermentations </a:t>
            </a:r>
            <a:endParaRPr lang="en-US" dirty="0" smtClean="0"/>
          </a:p>
          <a:p>
            <a:r>
              <a:rPr lang="en-US" dirty="0" smtClean="0"/>
              <a:t>Aged </a:t>
            </a:r>
            <a:r>
              <a:rPr lang="en-US" dirty="0" smtClean="0"/>
              <a:t>14 months in French oak barrels, 55% </a:t>
            </a:r>
            <a:r>
              <a:rPr lang="en-US" dirty="0" smtClean="0"/>
              <a:t>new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filtration at bottling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Pinot Noir </a:t>
            </a:r>
            <a:r>
              <a:rPr lang="fr-FR" dirty="0" err="1" smtClean="0"/>
              <a:t>Estate</a:t>
            </a:r>
            <a:r>
              <a:rPr lang="fr-FR" dirty="0" smtClean="0"/>
              <a:t> RRV 2010</a:t>
            </a:r>
            <a:endParaRPr lang="en-US" dirty="0"/>
          </a:p>
        </p:txBody>
      </p:sp>
      <p:pic>
        <p:nvPicPr>
          <p:cNvPr id="23554" name="Picture 2" descr="S:\MARKETING\Labels\USA\DEFGH\DuMOL\Website Labels\CDU161-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05000"/>
            <a:ext cx="334216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DuMOL</a:t>
            </a:r>
            <a:r>
              <a:rPr lang="en-US" dirty="0" smtClean="0"/>
              <a:t> was founded in 1996 by Kerry Murphy and Michael Verlander</a:t>
            </a:r>
          </a:p>
          <a:p>
            <a:r>
              <a:rPr lang="en-US" dirty="0" smtClean="0"/>
              <a:t>The first winemaker was Paul Hobbs and the winery is named after his </a:t>
            </a:r>
            <a:r>
              <a:rPr lang="en-US" dirty="0" smtClean="0"/>
              <a:t>children-Duncan </a:t>
            </a:r>
            <a:r>
              <a:rPr lang="en-US" dirty="0" smtClean="0"/>
              <a:t>and Molly</a:t>
            </a:r>
          </a:p>
          <a:p>
            <a:r>
              <a:rPr lang="en-US" dirty="0" smtClean="0"/>
              <a:t>Andy Smith took over as winemaker in 2000 and became a partner in </a:t>
            </a:r>
            <a:r>
              <a:rPr lang="en-US" dirty="0" err="1" smtClean="0"/>
              <a:t>DuMOL</a:t>
            </a:r>
            <a:r>
              <a:rPr lang="en-US" dirty="0" smtClean="0"/>
              <a:t> in 2005</a:t>
            </a:r>
          </a:p>
          <a:p>
            <a:r>
              <a:rPr lang="en-US" dirty="0" smtClean="0"/>
              <a:t>The Estate Vineyards were purchased in 2003 and 2004 and total 25 </a:t>
            </a:r>
            <a:r>
              <a:rPr lang="en-US" dirty="0" smtClean="0"/>
              <a:t>acres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winery was built in 2008. Prior to that the wines were made at </a:t>
            </a:r>
            <a:r>
              <a:rPr lang="en-US" dirty="0" err="1" smtClean="0"/>
              <a:t>Copain</a:t>
            </a:r>
            <a:r>
              <a:rPr lang="en-US" dirty="0" smtClean="0"/>
              <a:t> Custom Crush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</a:t>
            </a:r>
            <a:r>
              <a:rPr lang="en-US" dirty="0" err="1" smtClean="0"/>
              <a:t>DuMOL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Russian River wines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Blends of vineyard sites that come together in the </a:t>
            </a:r>
            <a:r>
              <a:rPr lang="en-US" dirty="0" err="1" smtClean="0"/>
              <a:t>DuMOL</a:t>
            </a:r>
            <a:r>
              <a:rPr lang="en-US" dirty="0" smtClean="0"/>
              <a:t> style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RRV wines are released in the spring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963988" cy="3905728"/>
          </a:xfrm>
        </p:spPr>
        <p:txBody>
          <a:bodyPr>
            <a:normAutofit/>
          </a:bodyPr>
          <a:lstStyle/>
          <a:p>
            <a:r>
              <a:rPr lang="en-US" dirty="0" smtClean="0"/>
              <a:t>Single </a:t>
            </a:r>
            <a:r>
              <a:rPr lang="en-US" dirty="0" smtClean="0"/>
              <a:t>vineyard wines or blend of 2 sites</a:t>
            </a:r>
          </a:p>
          <a:p>
            <a:r>
              <a:rPr lang="en-US" dirty="0" smtClean="0"/>
              <a:t>Named after family and friends of the </a:t>
            </a:r>
            <a:r>
              <a:rPr lang="en-US" dirty="0" smtClean="0"/>
              <a:t>principals</a:t>
            </a:r>
          </a:p>
          <a:p>
            <a:r>
              <a:rPr lang="en-US" dirty="0" smtClean="0"/>
              <a:t>The Designate wines are released in the fall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Russian River vs. Designate wines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Designate wines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6 vineyard blend-</a:t>
            </a:r>
          </a:p>
          <a:p>
            <a:pPr lvl="1"/>
            <a:r>
              <a:rPr lang="en-US" dirty="0" smtClean="0"/>
              <a:t>50% Dutton Ranch, 25% </a:t>
            </a:r>
            <a:r>
              <a:rPr lang="en-US" dirty="0" err="1" smtClean="0"/>
              <a:t>Heintz</a:t>
            </a:r>
            <a:r>
              <a:rPr lang="en-US" dirty="0" smtClean="0"/>
              <a:t>, 10% </a:t>
            </a:r>
            <a:r>
              <a:rPr lang="en-US" dirty="0" err="1" smtClean="0"/>
              <a:t>DuMOL</a:t>
            </a:r>
            <a:r>
              <a:rPr lang="en-US" dirty="0" smtClean="0"/>
              <a:t> Estate, 6% Hyde, 6% Lorenzo, 3% Joy Road</a:t>
            </a:r>
          </a:p>
          <a:p>
            <a:endParaRPr lang="en-US" dirty="0" smtClean="0"/>
          </a:p>
          <a:p>
            <a:r>
              <a:rPr lang="en-US" dirty="0" smtClean="0"/>
              <a:t>Hand </a:t>
            </a:r>
            <a:r>
              <a:rPr lang="en-US" dirty="0" smtClean="0"/>
              <a:t>harvested grapes sorted in the </a:t>
            </a:r>
            <a:r>
              <a:rPr lang="en-US" dirty="0" smtClean="0"/>
              <a:t>vineyard</a:t>
            </a:r>
          </a:p>
          <a:p>
            <a:endParaRPr lang="en-US" dirty="0" smtClean="0"/>
          </a:p>
          <a:p>
            <a:r>
              <a:rPr lang="en-US" dirty="0" smtClean="0"/>
              <a:t>Slowly </a:t>
            </a:r>
            <a:r>
              <a:rPr lang="en-US" dirty="0" smtClean="0"/>
              <a:t>whole cluster </a:t>
            </a:r>
            <a:r>
              <a:rPr lang="en-US" dirty="0" smtClean="0"/>
              <a:t>pressed</a:t>
            </a:r>
          </a:p>
          <a:p>
            <a:endParaRPr lang="en-US" dirty="0" smtClean="0"/>
          </a:p>
          <a:p>
            <a:r>
              <a:rPr lang="en-US" dirty="0" smtClean="0"/>
              <a:t>Barrel </a:t>
            </a:r>
            <a:r>
              <a:rPr lang="en-US" dirty="0" smtClean="0"/>
              <a:t>fermented with native </a:t>
            </a:r>
            <a:r>
              <a:rPr lang="en-US" dirty="0" smtClean="0"/>
              <a:t>yeast</a:t>
            </a:r>
          </a:p>
          <a:p>
            <a:endParaRPr lang="en-US" dirty="0" smtClean="0"/>
          </a:p>
          <a:p>
            <a:r>
              <a:rPr lang="en-US" dirty="0" smtClean="0"/>
              <a:t>Complete </a:t>
            </a:r>
            <a:r>
              <a:rPr lang="en-US" dirty="0" err="1" smtClean="0"/>
              <a:t>malolactic</a:t>
            </a:r>
            <a:r>
              <a:rPr lang="en-US" dirty="0" smtClean="0"/>
              <a:t> </a:t>
            </a:r>
            <a:r>
              <a:rPr lang="en-US" dirty="0" smtClean="0"/>
              <a:t>fermentation</a:t>
            </a:r>
          </a:p>
          <a:p>
            <a:endParaRPr lang="en-US" dirty="0" smtClean="0"/>
          </a:p>
          <a:p>
            <a:r>
              <a:rPr lang="en-US" dirty="0" smtClean="0"/>
              <a:t>15 </a:t>
            </a:r>
            <a:r>
              <a:rPr lang="en-US" dirty="0" smtClean="0"/>
              <a:t>months aging in 40% new French oak.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Chardonnay RRV 2010 </a:t>
            </a:r>
            <a:endParaRPr lang="en-US" dirty="0"/>
          </a:p>
        </p:txBody>
      </p:sp>
      <p:pic>
        <p:nvPicPr>
          <p:cNvPr id="7169" name="Picture 1" descr="S:\MARKETING\Labels\USA\DEFGH\DuMOL\Website Labels\CDU15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564971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100% Hyde Vineyard-</a:t>
            </a:r>
            <a:r>
              <a:rPr lang="en-US" dirty="0" err="1" smtClean="0"/>
              <a:t>Carneros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Hand </a:t>
            </a:r>
            <a:r>
              <a:rPr lang="en-US" dirty="0" smtClean="0"/>
              <a:t>harvested grapes</a:t>
            </a:r>
          </a:p>
          <a:p>
            <a:endParaRPr lang="en-US" dirty="0" smtClean="0"/>
          </a:p>
          <a:p>
            <a:r>
              <a:rPr lang="en-US" dirty="0" smtClean="0"/>
              <a:t>Barrel </a:t>
            </a:r>
            <a:r>
              <a:rPr lang="en-US" dirty="0" smtClean="0"/>
              <a:t>fermented with native yeast</a:t>
            </a:r>
          </a:p>
          <a:p>
            <a:endParaRPr lang="en-US" dirty="0" smtClean="0"/>
          </a:p>
          <a:p>
            <a:r>
              <a:rPr lang="en-US" dirty="0" smtClean="0"/>
              <a:t>Partial </a:t>
            </a:r>
            <a:r>
              <a:rPr lang="en-US" dirty="0" err="1" smtClean="0"/>
              <a:t>malolactic</a:t>
            </a:r>
            <a:r>
              <a:rPr lang="en-US" dirty="0" smtClean="0"/>
              <a:t> fermentation</a:t>
            </a:r>
          </a:p>
          <a:p>
            <a:endParaRPr lang="en-US" dirty="0" smtClean="0"/>
          </a:p>
          <a:p>
            <a:r>
              <a:rPr lang="en-US" dirty="0" smtClean="0"/>
              <a:t>Aged </a:t>
            </a:r>
            <a:r>
              <a:rPr lang="en-US" dirty="0" smtClean="0"/>
              <a:t>for 15 months </a:t>
            </a:r>
            <a:r>
              <a:rPr lang="en-US" dirty="0" smtClean="0"/>
              <a:t>in 50% new French oak</a:t>
            </a:r>
          </a:p>
          <a:p>
            <a:endParaRPr lang="en-US" dirty="0" smtClean="0"/>
          </a:p>
          <a:p>
            <a:r>
              <a:rPr lang="en-US" dirty="0" smtClean="0"/>
              <a:t>No filtration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Chardonnay Clare </a:t>
            </a:r>
            <a:r>
              <a:rPr lang="en-US" dirty="0" err="1" smtClean="0"/>
              <a:t>Carneros</a:t>
            </a:r>
            <a:r>
              <a:rPr lang="en-US" dirty="0" smtClean="0"/>
              <a:t> 2010 </a:t>
            </a:r>
            <a:endParaRPr lang="en-US" dirty="0"/>
          </a:p>
        </p:txBody>
      </p:sp>
      <p:pic>
        <p:nvPicPr>
          <p:cNvPr id="6145" name="Picture 1" descr="S:\MARKETING\Labels\USA\DEFGH\DuMOL\Website Labels\CDU156-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8024" y="1752601"/>
            <a:ext cx="3676375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19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100% Ritchie Vineyard</a:t>
            </a:r>
          </a:p>
          <a:p>
            <a:endParaRPr lang="en-US" dirty="0" smtClean="0"/>
          </a:p>
          <a:p>
            <a:r>
              <a:rPr lang="en-US" dirty="0" err="1" smtClean="0"/>
              <a:t>Wente</a:t>
            </a:r>
            <a:r>
              <a:rPr lang="en-US" dirty="0" smtClean="0"/>
              <a:t> </a:t>
            </a:r>
            <a:r>
              <a:rPr lang="en-US" dirty="0" smtClean="0"/>
              <a:t>Selection-38 year old vines</a:t>
            </a:r>
          </a:p>
          <a:p>
            <a:endParaRPr lang="en-US" dirty="0" smtClean="0"/>
          </a:p>
          <a:p>
            <a:r>
              <a:rPr lang="en-US" dirty="0" smtClean="0"/>
              <a:t>Hand </a:t>
            </a:r>
            <a:r>
              <a:rPr lang="en-US" dirty="0" smtClean="0"/>
              <a:t>Harvested </a:t>
            </a:r>
          </a:p>
          <a:p>
            <a:endParaRPr lang="en-US" dirty="0" smtClean="0"/>
          </a:p>
          <a:p>
            <a:r>
              <a:rPr lang="en-US" dirty="0" smtClean="0"/>
              <a:t>Barrel </a:t>
            </a:r>
            <a:r>
              <a:rPr lang="en-US" dirty="0" smtClean="0"/>
              <a:t>fermented with native yeast</a:t>
            </a:r>
          </a:p>
          <a:p>
            <a:endParaRPr lang="en-US" dirty="0" smtClean="0"/>
          </a:p>
          <a:p>
            <a:r>
              <a:rPr lang="en-US" dirty="0" smtClean="0"/>
              <a:t>Complete </a:t>
            </a:r>
            <a:r>
              <a:rPr lang="en-US" dirty="0" err="1" smtClean="0"/>
              <a:t>malolactic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15 </a:t>
            </a:r>
            <a:r>
              <a:rPr lang="en-US" dirty="0" smtClean="0"/>
              <a:t>months in new French oak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fining or filtration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Chardonnay Chloe </a:t>
            </a:r>
            <a:r>
              <a:rPr lang="en-US" dirty="0" smtClean="0"/>
              <a:t>RRV 2010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121" name="Picture 1" descr="S:\MARKETING\Labels\USA\DEFGH\DuMOL\Website Labels\CDU157-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76400"/>
            <a:ext cx="3806952" cy="260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95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100% Charles </a:t>
            </a:r>
            <a:r>
              <a:rPr lang="en-US" dirty="0" err="1" smtClean="0"/>
              <a:t>Heintz</a:t>
            </a:r>
            <a:r>
              <a:rPr lang="en-US" dirty="0" smtClean="0"/>
              <a:t> Vineyard</a:t>
            </a:r>
          </a:p>
          <a:p>
            <a:endParaRPr lang="en-US" dirty="0" smtClean="0"/>
          </a:p>
          <a:p>
            <a:r>
              <a:rPr lang="en-US" dirty="0" smtClean="0"/>
              <a:t>29 </a:t>
            </a:r>
            <a:r>
              <a:rPr lang="en-US" dirty="0" smtClean="0"/>
              <a:t>year old vines</a:t>
            </a:r>
          </a:p>
          <a:p>
            <a:endParaRPr lang="en-US" dirty="0" smtClean="0"/>
          </a:p>
          <a:p>
            <a:r>
              <a:rPr lang="en-US" dirty="0" smtClean="0"/>
              <a:t>Hand </a:t>
            </a:r>
            <a:r>
              <a:rPr lang="en-US" dirty="0" smtClean="0"/>
              <a:t>harvested</a:t>
            </a:r>
          </a:p>
          <a:p>
            <a:endParaRPr lang="en-US" dirty="0" smtClean="0"/>
          </a:p>
          <a:p>
            <a:r>
              <a:rPr lang="en-US" dirty="0" smtClean="0"/>
              <a:t>Complete </a:t>
            </a:r>
            <a:r>
              <a:rPr lang="en-US" dirty="0" err="1" smtClean="0"/>
              <a:t>malolactic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Aged </a:t>
            </a:r>
            <a:r>
              <a:rPr lang="en-US" dirty="0" smtClean="0"/>
              <a:t>15 months in 40% new French oak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filtration at bottling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Chardonnay Isobel </a:t>
            </a:r>
            <a:r>
              <a:rPr lang="en-US" dirty="0" smtClean="0"/>
              <a:t>RRV 2010</a:t>
            </a:r>
            <a:endParaRPr lang="en-US" dirty="0"/>
          </a:p>
        </p:txBody>
      </p:sp>
      <p:pic>
        <p:nvPicPr>
          <p:cNvPr id="4097" name="Picture 1" descr="S:\MARKETING\Labels\USA\DEFGH\DuMOL\Website Labels\CDU158-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425952" cy="234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6482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8 vineyard blend - 34% Dutton Ranch, 16% </a:t>
            </a:r>
            <a:r>
              <a:rPr lang="en-US" dirty="0" err="1" smtClean="0"/>
              <a:t>Gunsalus</a:t>
            </a:r>
            <a:r>
              <a:rPr lang="en-US" dirty="0" smtClean="0"/>
              <a:t>, 12% </a:t>
            </a:r>
            <a:r>
              <a:rPr lang="en-US" dirty="0" err="1" smtClean="0"/>
              <a:t>DuMOL</a:t>
            </a:r>
            <a:r>
              <a:rPr lang="en-US" dirty="0" smtClean="0"/>
              <a:t> Estate, 10% Abbott, 8% Hansel, 8% Joy Rd, 6% Greywacke, and 6% Sonoma Stage.</a:t>
            </a:r>
          </a:p>
          <a:p>
            <a:endParaRPr lang="en-US" dirty="0" smtClean="0"/>
          </a:p>
          <a:p>
            <a:r>
              <a:rPr lang="en-US" dirty="0" smtClean="0"/>
              <a:t>Vine </a:t>
            </a:r>
            <a:r>
              <a:rPr lang="en-US" dirty="0" smtClean="0"/>
              <a:t>Age: 4 to 25 years</a:t>
            </a:r>
          </a:p>
          <a:p>
            <a:endParaRPr lang="en-US" dirty="0" smtClean="0"/>
          </a:p>
          <a:p>
            <a:r>
              <a:rPr lang="en-US" dirty="0" smtClean="0"/>
              <a:t>Hand </a:t>
            </a:r>
            <a:r>
              <a:rPr lang="en-US" dirty="0" smtClean="0"/>
              <a:t>harvested grapes, sorted in the vineyard and </a:t>
            </a:r>
            <a:r>
              <a:rPr lang="en-US" dirty="0" smtClean="0"/>
              <a:t>winery</a:t>
            </a:r>
          </a:p>
          <a:p>
            <a:endParaRPr lang="en-US" dirty="0" smtClean="0"/>
          </a:p>
          <a:p>
            <a:r>
              <a:rPr lang="en-US" dirty="0" smtClean="0"/>
              <a:t>Native </a:t>
            </a:r>
            <a:r>
              <a:rPr lang="en-US" dirty="0" smtClean="0"/>
              <a:t>yeast and </a:t>
            </a:r>
            <a:r>
              <a:rPr lang="en-US" dirty="0" err="1" smtClean="0"/>
              <a:t>malolactic</a:t>
            </a:r>
            <a:r>
              <a:rPr lang="en-US" dirty="0" smtClean="0"/>
              <a:t> </a:t>
            </a:r>
            <a:r>
              <a:rPr lang="en-US" dirty="0" smtClean="0"/>
              <a:t>fermentations</a:t>
            </a:r>
          </a:p>
          <a:p>
            <a:endParaRPr lang="en-US" dirty="0" smtClean="0"/>
          </a:p>
          <a:p>
            <a:r>
              <a:rPr lang="en-US" dirty="0" smtClean="0"/>
              <a:t>Aged </a:t>
            </a:r>
            <a:r>
              <a:rPr lang="en-US" dirty="0" smtClean="0"/>
              <a:t>11 months in 35% new French oak </a:t>
            </a:r>
            <a:r>
              <a:rPr lang="en-US" dirty="0" smtClean="0"/>
              <a:t>barrels </a:t>
            </a:r>
            <a:r>
              <a:rPr lang="en-US" dirty="0" smtClean="0"/>
              <a:t>followed by 3 months settling in </a:t>
            </a:r>
            <a:r>
              <a:rPr lang="en-US" dirty="0" smtClean="0"/>
              <a:t>tank </a:t>
            </a:r>
          </a:p>
          <a:p>
            <a:endParaRPr lang="en-US" dirty="0" smtClean="0"/>
          </a:p>
          <a:p>
            <a:r>
              <a:rPr lang="en-US" dirty="0" smtClean="0"/>
              <a:t>Bottled </a:t>
            </a:r>
            <a:r>
              <a:rPr lang="en-US" dirty="0" smtClean="0"/>
              <a:t>unfiltered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Pinot Noir RRV 2010	</a:t>
            </a:r>
            <a:endParaRPr lang="en-US" dirty="0"/>
          </a:p>
        </p:txBody>
      </p:sp>
      <p:pic>
        <p:nvPicPr>
          <p:cNvPr id="3073" name="Picture 1" descr="S:\MARKETING\Labels\USA\DEFGH\DuMOL\Website Labels\CDU15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323075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958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100% </a:t>
            </a:r>
            <a:r>
              <a:rPr lang="en-US" dirty="0" err="1" smtClean="0"/>
              <a:t>Widdoes</a:t>
            </a:r>
            <a:r>
              <a:rPr lang="en-US" dirty="0" smtClean="0"/>
              <a:t> Vineyard-Russian River Valley</a:t>
            </a:r>
          </a:p>
          <a:p>
            <a:endParaRPr lang="en-US" dirty="0" smtClean="0"/>
          </a:p>
          <a:p>
            <a:r>
              <a:rPr lang="en-US" dirty="0" smtClean="0"/>
              <a:t>Martini </a:t>
            </a:r>
            <a:r>
              <a:rPr lang="en-US" dirty="0" smtClean="0"/>
              <a:t>Selection </a:t>
            </a:r>
          </a:p>
          <a:p>
            <a:endParaRPr lang="en-US" dirty="0" smtClean="0"/>
          </a:p>
          <a:p>
            <a:r>
              <a:rPr lang="en-US" dirty="0" smtClean="0"/>
              <a:t>28 </a:t>
            </a:r>
            <a:r>
              <a:rPr lang="en-US" dirty="0" smtClean="0"/>
              <a:t>year old vines</a:t>
            </a:r>
          </a:p>
          <a:p>
            <a:endParaRPr lang="en-US" dirty="0" smtClean="0"/>
          </a:p>
          <a:p>
            <a:r>
              <a:rPr lang="en-US" dirty="0" smtClean="0"/>
              <a:t>Hand </a:t>
            </a:r>
            <a:r>
              <a:rPr lang="en-US" dirty="0" smtClean="0"/>
              <a:t>harvested grapes, sorted in the vineyard and winery</a:t>
            </a:r>
          </a:p>
          <a:p>
            <a:endParaRPr lang="en-US" dirty="0" smtClean="0"/>
          </a:p>
          <a:p>
            <a:r>
              <a:rPr lang="en-US" dirty="0" smtClean="0"/>
              <a:t>Native </a:t>
            </a:r>
            <a:r>
              <a:rPr lang="en-US" dirty="0" smtClean="0"/>
              <a:t>yeast and </a:t>
            </a:r>
            <a:r>
              <a:rPr lang="en-US" dirty="0" err="1" smtClean="0"/>
              <a:t>malolactic</a:t>
            </a:r>
            <a:r>
              <a:rPr lang="en-US" dirty="0" smtClean="0"/>
              <a:t> fermentations </a:t>
            </a:r>
          </a:p>
          <a:p>
            <a:endParaRPr lang="en-US" dirty="0" smtClean="0"/>
          </a:p>
          <a:p>
            <a:r>
              <a:rPr lang="en-US" dirty="0" smtClean="0"/>
              <a:t>Aged </a:t>
            </a:r>
            <a:r>
              <a:rPr lang="en-US" dirty="0" smtClean="0"/>
              <a:t>14 months in French oak barrels, 45% new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filtration at bottling.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Pinot Noir </a:t>
            </a:r>
            <a:r>
              <a:rPr lang="en-US" dirty="0" smtClean="0"/>
              <a:t>Ryan RRV</a:t>
            </a:r>
            <a:r>
              <a:rPr lang="en-US" dirty="0" smtClean="0"/>
              <a:t>	 2010</a:t>
            </a:r>
            <a:endParaRPr lang="en-US" dirty="0"/>
          </a:p>
        </p:txBody>
      </p:sp>
      <p:pic>
        <p:nvPicPr>
          <p:cNvPr id="2049" name="Picture 1" descr="S:\MARKETING\Labels\USA\DEFGH\DuMOL\Website Labels\CDU16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429000" cy="2345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802</TotalTime>
  <Words>557</Words>
  <Application>Microsoft Office PowerPoint</Application>
  <PresentationFormat>On-screen Show (4:3)</PresentationFormat>
  <Paragraphs>124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The Wines of DuMOL </vt:lpstr>
      <vt:lpstr>History of DuMOL </vt:lpstr>
      <vt:lpstr>Russian River vs. Designate wines </vt:lpstr>
      <vt:lpstr>Chardonnay RRV 2010 </vt:lpstr>
      <vt:lpstr>Chardonnay Clare Carneros 2010 </vt:lpstr>
      <vt:lpstr>Chardonnay Chloe RRV 2010 </vt:lpstr>
      <vt:lpstr>Chardonnay Isobel RRV 2010</vt:lpstr>
      <vt:lpstr>Pinot Noir RRV 2010 </vt:lpstr>
      <vt:lpstr>Pinot Noir Ryan RRV  2010</vt:lpstr>
      <vt:lpstr>Pinot Noir Aidan RRV 2010 </vt:lpstr>
      <vt:lpstr>Pinot Noir Estate RRV 2010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Wines of DuMOL</dc:title>
  <dc:creator>Tim Arnold</dc:creator>
  <cp:lastModifiedBy>Tim Arnold</cp:lastModifiedBy>
  <cp:revision>77</cp:revision>
  <dcterms:created xsi:type="dcterms:W3CDTF">2013-04-02T18:42:41Z</dcterms:created>
  <dcterms:modified xsi:type="dcterms:W3CDTF">2013-04-04T21:29:48Z</dcterms:modified>
</cp:coreProperties>
</file>