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84" y="-3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EB90FFF-CFA0-4B0C-A5BD-3CBF9A8B7441}" type="datetimeFigureOut">
              <a:rPr lang="en-US" smtClean="0"/>
              <a:pPr/>
              <a:t>4/5/2013</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886E317-82D5-40DB-9DFE-2A3D8578494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B90FFF-CFA0-4B0C-A5BD-3CBF9A8B7441}" type="datetimeFigureOut">
              <a:rPr lang="en-US" smtClean="0"/>
              <a:pPr/>
              <a:t>4/5/2013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86E317-82D5-40DB-9DFE-2A3D8578494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EB90FFF-CFA0-4B0C-A5BD-3CBF9A8B7441}" type="datetimeFigureOut">
              <a:rPr lang="en-US" smtClean="0"/>
              <a:pPr/>
              <a:t>4/5/2013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4886E317-82D5-40DB-9DFE-2A3D8578494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EB90FFF-CFA0-4B0C-A5BD-3CBF9A8B7441}" type="datetimeFigureOut">
              <a:rPr lang="en-US" smtClean="0"/>
              <a:pPr/>
              <a:t>4/5/2013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886E317-82D5-40DB-9DFE-2A3D85784940}"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EB90FFF-CFA0-4B0C-A5BD-3CBF9A8B7441}" type="datetimeFigureOut">
              <a:rPr lang="en-US" smtClean="0"/>
              <a:pPr/>
              <a:t>4/5/2013</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886E317-82D5-40DB-9DFE-2A3D85784940}"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EB90FFF-CFA0-4B0C-A5BD-3CBF9A8B7441}" type="datetimeFigureOut">
              <a:rPr lang="en-US" smtClean="0"/>
              <a:pPr/>
              <a:t>4/5/2013</a:t>
            </a:fld>
            <a:endParaRPr lang="en-US" dirty="0"/>
          </a:p>
        </p:txBody>
      </p:sp>
      <p:sp>
        <p:nvSpPr>
          <p:cNvPr id="10" name="Slide Number Placeholder 9"/>
          <p:cNvSpPr>
            <a:spLocks noGrp="1"/>
          </p:cNvSpPr>
          <p:nvPr>
            <p:ph type="sldNum" sz="quarter" idx="16"/>
          </p:nvPr>
        </p:nvSpPr>
        <p:spPr/>
        <p:txBody>
          <a:bodyPr rtlCol="0"/>
          <a:lstStyle/>
          <a:p>
            <a:fld id="{4886E317-82D5-40DB-9DFE-2A3D85784940}"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EB90FFF-CFA0-4B0C-A5BD-3CBF9A8B7441}" type="datetimeFigureOut">
              <a:rPr lang="en-US" smtClean="0"/>
              <a:pPr/>
              <a:t>4/5/2013</a:t>
            </a:fld>
            <a:endParaRPr lang="en-US" dirty="0"/>
          </a:p>
        </p:txBody>
      </p:sp>
      <p:sp>
        <p:nvSpPr>
          <p:cNvPr id="12" name="Slide Number Placeholder 11"/>
          <p:cNvSpPr>
            <a:spLocks noGrp="1"/>
          </p:cNvSpPr>
          <p:nvPr>
            <p:ph type="sldNum" sz="quarter" idx="16"/>
          </p:nvPr>
        </p:nvSpPr>
        <p:spPr/>
        <p:txBody>
          <a:bodyPr rtlCol="0"/>
          <a:lstStyle/>
          <a:p>
            <a:fld id="{4886E317-82D5-40DB-9DFE-2A3D85784940}"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B90FFF-CFA0-4B0C-A5BD-3CBF9A8B7441}" type="datetimeFigureOut">
              <a:rPr lang="en-US" smtClean="0"/>
              <a:pPr/>
              <a:t>4/5/2013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886E317-82D5-40DB-9DFE-2A3D8578494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90FFF-CFA0-4B0C-A5BD-3CBF9A8B7441}" type="datetimeFigureOut">
              <a:rPr lang="en-US" smtClean="0"/>
              <a:pPr/>
              <a:t>4/5/2013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886E317-82D5-40DB-9DFE-2A3D8578494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EB90FFF-CFA0-4B0C-A5BD-3CBF9A8B7441}" type="datetimeFigureOut">
              <a:rPr lang="en-US" smtClean="0"/>
              <a:pPr/>
              <a:t>4/5/2013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886E317-82D5-40DB-9DFE-2A3D85784940}"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BEB90FFF-CFA0-4B0C-A5BD-3CBF9A8B7441}" type="datetimeFigureOut">
              <a:rPr lang="en-US" smtClean="0"/>
              <a:pPr/>
              <a:t>4/5/2013</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886E317-82D5-40DB-9DFE-2A3D85784940}"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EB90FFF-CFA0-4B0C-A5BD-3CBF9A8B7441}" type="datetimeFigureOut">
              <a:rPr lang="en-US" smtClean="0"/>
              <a:pPr/>
              <a:t>4/5/2013</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886E317-82D5-40DB-9DFE-2A3D8578494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6477000" cy="1447800"/>
          </a:xfrm>
        </p:spPr>
        <p:txBody>
          <a:bodyPr/>
          <a:lstStyle/>
          <a:p>
            <a:r>
              <a:rPr lang="en-US" dirty="0" smtClean="0"/>
              <a:t>POLANER SELECTIONS</a:t>
            </a:r>
            <a:br>
              <a:rPr lang="en-US" dirty="0" smtClean="0"/>
            </a:br>
            <a:r>
              <a:rPr lang="en-US" sz="3600" dirty="0" smtClean="0"/>
              <a:t>APRIL 5, 2013</a:t>
            </a:r>
            <a:endParaRPr lang="en-US" sz="3600" dirty="0"/>
          </a:p>
        </p:txBody>
      </p:sp>
      <p:sp>
        <p:nvSpPr>
          <p:cNvPr id="3" name="Subtitle 2"/>
          <p:cNvSpPr>
            <a:spLocks noGrp="1"/>
          </p:cNvSpPr>
          <p:nvPr>
            <p:ph type="subTitle" idx="1"/>
          </p:nvPr>
        </p:nvSpPr>
        <p:spPr/>
        <p:txBody>
          <a:bodyPr>
            <a:normAutofit/>
          </a:bodyPr>
          <a:lstStyle/>
          <a:p>
            <a:r>
              <a:rPr lang="en-US" sz="2800" dirty="0" smtClean="0"/>
              <a:t>DOMAINE DE TRÉVALLON</a:t>
            </a:r>
            <a:endParaRPr lang="en-US" sz="2800" dirty="0"/>
          </a:p>
        </p:txBody>
      </p:sp>
      <p:pic>
        <p:nvPicPr>
          <p:cNvPr id="1026" name="Picture 2" descr="C:\Users\wschubert\AppData\Local\Microsoft\Windows\Temporary Internet Files\Content.Outlook\52C7MDAT\Rouge 2010 1 5L.jpg"/>
          <p:cNvPicPr>
            <a:picLocks noChangeAspect="1" noChangeArrowheads="1"/>
          </p:cNvPicPr>
          <p:nvPr/>
        </p:nvPicPr>
        <p:blipFill>
          <a:blip r:embed="rId2" cstate="print"/>
          <a:srcRect/>
          <a:stretch>
            <a:fillRect/>
          </a:stretch>
        </p:blipFill>
        <p:spPr bwMode="auto">
          <a:xfrm>
            <a:off x="914400" y="1600200"/>
            <a:ext cx="2918630" cy="3810313"/>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4724400" y="990600"/>
            <a:ext cx="3924300" cy="2276475"/>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4724400" y="3429000"/>
            <a:ext cx="3943350" cy="201052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6477000" cy="1447800"/>
          </a:xfrm>
        </p:spPr>
        <p:txBody>
          <a:bodyPr/>
          <a:lstStyle/>
          <a:p>
            <a:r>
              <a:rPr lang="en-US" dirty="0" smtClean="0"/>
              <a:t>HISTORY</a:t>
            </a:r>
            <a:br>
              <a:rPr lang="en-US" dirty="0" smtClean="0"/>
            </a:br>
            <a:endParaRPr lang="en-US" sz="3600" dirty="0"/>
          </a:p>
        </p:txBody>
      </p:sp>
      <p:sp>
        <p:nvSpPr>
          <p:cNvPr id="7" name="Title 1"/>
          <p:cNvSpPr txBox="1">
            <a:spLocks/>
          </p:cNvSpPr>
          <p:nvPr/>
        </p:nvSpPr>
        <p:spPr>
          <a:xfrm>
            <a:off x="381000" y="838200"/>
            <a:ext cx="8229600" cy="6019800"/>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all" spc="0" normalizeH="0" baseline="0" noProof="0" dirty="0" smtClean="0">
                <a:ln>
                  <a:noFill/>
                </a:ln>
                <a:solidFill>
                  <a:schemeClr val="tx1"/>
                </a:solidFill>
                <a:effectLst/>
                <a:uLnTx/>
                <a:uFillTx/>
                <a:latin typeface="+mj-lt"/>
                <a:ea typeface="+mj-ea"/>
                <a:cs typeface="+mj-cs"/>
              </a:rPr>
              <a:t/>
            </a:r>
            <a:br>
              <a:rPr kumimoji="0" lang="en-US" sz="2400" b="0" i="0" u="none" strike="noStrike" kern="1200" cap="all" spc="0" normalizeH="0" baseline="0" noProof="0" dirty="0" smtClean="0">
                <a:ln>
                  <a:noFill/>
                </a:ln>
                <a:solidFill>
                  <a:schemeClr val="tx1"/>
                </a:solidFill>
                <a:effectLst/>
                <a:uLnTx/>
                <a:uFillTx/>
                <a:latin typeface="+mj-lt"/>
                <a:ea typeface="+mj-ea"/>
                <a:cs typeface="+mj-cs"/>
              </a:rPr>
            </a:br>
            <a:r>
              <a:rPr kumimoji="0" lang="en-US" sz="2400" b="0" i="0" u="none" strike="noStrike" kern="1200" cap="all" spc="0" normalizeH="0" baseline="0" noProof="0" dirty="0" smtClean="0">
                <a:ln>
                  <a:noFill/>
                </a:ln>
                <a:solidFill>
                  <a:schemeClr val="tx1"/>
                </a:solidFill>
                <a:effectLst/>
                <a:uLnTx/>
                <a:uFillTx/>
                <a:latin typeface="+mj-lt"/>
                <a:ea typeface="+mj-ea"/>
                <a:cs typeface="+mj-cs"/>
              </a:rPr>
              <a:t/>
            </a:r>
            <a:br>
              <a:rPr kumimoji="0" lang="en-US" sz="2400" b="0" i="0" u="none" strike="noStrike" kern="1200" cap="all" spc="0" normalizeH="0" baseline="0" noProof="0" dirty="0" smtClean="0">
                <a:ln>
                  <a:noFill/>
                </a:ln>
                <a:solidFill>
                  <a:schemeClr val="tx1"/>
                </a:solidFill>
                <a:effectLst/>
                <a:uLnTx/>
                <a:uFillTx/>
                <a:latin typeface="+mj-lt"/>
                <a:ea typeface="+mj-ea"/>
                <a:cs typeface="+mj-cs"/>
              </a:rPr>
            </a:br>
            <a:r>
              <a:rPr kumimoji="0" lang="en-US" sz="2200" b="0" i="0" u="none" strike="noStrike" kern="1200" cap="all" spc="0" normalizeH="0" baseline="0" noProof="0" dirty="0" smtClean="0">
                <a:ln>
                  <a:noFill/>
                </a:ln>
                <a:solidFill>
                  <a:schemeClr val="tx1"/>
                </a:solidFill>
                <a:effectLst/>
                <a:uLnTx/>
                <a:uFillTx/>
                <a:latin typeface="+mj-lt"/>
                <a:ea typeface="+mj-ea"/>
                <a:cs typeface="+mj-cs"/>
              </a:rPr>
              <a:t/>
            </a:r>
            <a:br>
              <a:rPr kumimoji="0" lang="en-US" sz="2200" b="0" i="0" u="none" strike="noStrike" kern="1200" cap="all" spc="0" normalizeH="0" baseline="0" noProof="0" dirty="0" smtClean="0">
                <a:ln>
                  <a:noFill/>
                </a:ln>
                <a:solidFill>
                  <a:schemeClr val="tx1"/>
                </a:solidFill>
                <a:effectLst/>
                <a:uLnTx/>
                <a:uFillTx/>
                <a:latin typeface="+mj-lt"/>
                <a:ea typeface="+mj-ea"/>
                <a:cs typeface="+mj-cs"/>
              </a:rPr>
            </a:br>
            <a:r>
              <a:rPr kumimoji="0" lang="en-US" sz="2200" b="0" i="0" u="none" strike="noStrike" kern="1200" cap="all" spc="0" normalizeH="0" baseline="0" noProof="0" dirty="0" smtClean="0">
                <a:ln>
                  <a:noFill/>
                </a:ln>
                <a:solidFill>
                  <a:schemeClr val="tx1"/>
                </a:solidFill>
                <a:effectLst/>
                <a:uLnTx/>
                <a:uFillTx/>
                <a:latin typeface="+mj-lt"/>
                <a:ea typeface="+mj-ea"/>
                <a:cs typeface="+mj-cs"/>
              </a:rPr>
              <a:t> </a:t>
            </a:r>
            <a:r>
              <a:rPr kumimoji="0" lang="en-US" sz="4400" b="0" i="0" u="none" strike="noStrike" kern="1200" cap="all" spc="0" normalizeH="0" baseline="0" noProof="0" dirty="0" smtClean="0">
                <a:ln>
                  <a:noFill/>
                </a:ln>
                <a:solidFill>
                  <a:schemeClr val="tx2"/>
                </a:solidFill>
                <a:effectLst/>
                <a:uLnTx/>
                <a:uFillTx/>
                <a:latin typeface="+mj-lt"/>
                <a:ea typeface="+mj-ea"/>
                <a:cs typeface="+mj-cs"/>
              </a:rPr>
              <a:t/>
            </a:r>
            <a:br>
              <a:rPr kumimoji="0" lang="en-US" sz="4400" b="0" i="0" u="none" strike="noStrike" kern="1200" cap="all" spc="0" normalizeH="0" baseline="0" noProof="0" dirty="0" smtClean="0">
                <a:ln>
                  <a:noFill/>
                </a:ln>
                <a:solidFill>
                  <a:schemeClr val="tx2"/>
                </a:solidFill>
                <a:effectLst/>
                <a:uLnTx/>
                <a:uFillTx/>
                <a:latin typeface="+mj-lt"/>
                <a:ea typeface="+mj-ea"/>
                <a:cs typeface="+mj-cs"/>
              </a:rPr>
            </a:br>
            <a:endParaRPr kumimoji="0" lang="en-US" sz="4400" b="0" i="0" u="none" strike="noStrike" kern="1200" cap="all" spc="0" normalizeH="0" baseline="0" noProof="0" dirty="0">
              <a:ln>
                <a:noFill/>
              </a:ln>
              <a:solidFill>
                <a:schemeClr val="tx2"/>
              </a:solidFill>
              <a:effectLst/>
              <a:uLnTx/>
              <a:uFillTx/>
              <a:latin typeface="+mj-lt"/>
              <a:ea typeface="+mj-ea"/>
              <a:cs typeface="+mj-cs"/>
            </a:endParaRPr>
          </a:p>
        </p:txBody>
      </p:sp>
      <p:sp>
        <p:nvSpPr>
          <p:cNvPr id="4" name="Rectangle 3"/>
          <p:cNvSpPr/>
          <p:nvPr/>
        </p:nvSpPr>
        <p:spPr>
          <a:xfrm>
            <a:off x="609600" y="852130"/>
            <a:ext cx="7848600" cy="4624343"/>
          </a:xfrm>
          <a:prstGeom prst="rect">
            <a:avLst/>
          </a:prstGeom>
        </p:spPr>
        <p:txBody>
          <a:bodyPr wrap="square">
            <a:spAutoFit/>
          </a:bodyPr>
          <a:lstStyle/>
          <a:p>
            <a:r>
              <a:rPr lang="en-US" sz="1550" cap="all" dirty="0" smtClean="0"/>
              <a:t>Eloi Dürrbach began planting vines in the three valleys (where the estate gets its name) in 1973.  he and his father René had studied the old texts of the famous 19</a:t>
            </a:r>
            <a:r>
              <a:rPr lang="en-US" sz="1550" cap="all" baseline="30000" dirty="0" smtClean="0"/>
              <a:t>th</a:t>
            </a:r>
            <a:r>
              <a:rPr lang="en-US" sz="1550" cap="all" dirty="0" smtClean="0"/>
              <a:t>-century viticulturalist, Doctor Guyot, who claimed that much of the Bouches-du-Rhône had been planted to Cabernet Sauvignon before the arrival of phylloxera. </a:t>
            </a:r>
          </a:p>
          <a:p>
            <a:endParaRPr lang="en-US" sz="1550" cap="all" dirty="0" smtClean="0"/>
          </a:p>
          <a:p>
            <a:r>
              <a:rPr lang="en-US" sz="1550" cap="all" dirty="0" smtClean="0"/>
              <a:t>divided their red grape holdings equally among Cabernet Sauvignon and Syrah, Both of which thrive in the deep chalky soils, and the 50/50 blend turned out to be the perfect balance between the wild qualities of the Mediterranean basin and the structure of a more northerly climate. </a:t>
            </a:r>
          </a:p>
          <a:p>
            <a:endParaRPr lang="en-US" sz="1550" cap="all" dirty="0" smtClean="0"/>
          </a:p>
          <a:p>
            <a:r>
              <a:rPr lang="en-US" sz="1550" cap="all" dirty="0" smtClean="0"/>
              <a:t>Farm organically and plow to encourage the roots of the vines to plunge deeper into the soil for water and nutrients. They believe in pruning short, which not only reduces the yields but extends the life of the plant by 20 to 50 years. </a:t>
            </a:r>
          </a:p>
          <a:p>
            <a:endParaRPr lang="en-US" sz="1550" cap="all" dirty="0" smtClean="0"/>
          </a:p>
          <a:p>
            <a:r>
              <a:rPr lang="en-US" sz="1550" cap="all" dirty="0" smtClean="0"/>
              <a:t>forced into accepting the lesser Vin de Pays du Bouches-du-Rhône and IGP status due to INAO regulations stating that no more than 20% cabernet is allowed in the vineyard. As it turned out, their rebellion reflected just as much avant-gardist thinking as it did a purist’s respect of tradition.</a:t>
            </a:r>
            <a:endParaRPr lang="en-US" sz="1550" cap="al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6477000" cy="1447800"/>
          </a:xfrm>
        </p:spPr>
        <p:txBody>
          <a:bodyPr>
            <a:normAutofit/>
          </a:bodyPr>
          <a:lstStyle/>
          <a:p>
            <a:r>
              <a:rPr lang="fr-FR" dirty="0" smtClean="0"/>
              <a:t>IGP Alpilles Rouge </a:t>
            </a:r>
            <a:r>
              <a:rPr lang="en-US" dirty="0" smtClean="0"/>
              <a:t/>
            </a:r>
            <a:br>
              <a:rPr lang="en-US" dirty="0" smtClean="0"/>
            </a:br>
            <a:endParaRPr lang="en-US" sz="3600" dirty="0"/>
          </a:p>
        </p:txBody>
      </p:sp>
      <p:sp>
        <p:nvSpPr>
          <p:cNvPr id="7" name="Title 1"/>
          <p:cNvSpPr txBox="1">
            <a:spLocks/>
          </p:cNvSpPr>
          <p:nvPr/>
        </p:nvSpPr>
        <p:spPr>
          <a:xfrm>
            <a:off x="152400" y="914400"/>
            <a:ext cx="6400800" cy="1524000"/>
          </a:xfrm>
          <a:prstGeom prst="rect">
            <a:avLst/>
          </a:prstGeom>
        </p:spPr>
        <p:txBody>
          <a:bodyPr vert="horz" anchor="b">
            <a:normAutofit fontScale="90000" lnSpcReduction="10000"/>
          </a:bodyPr>
          <a:lstStyle/>
          <a:p>
            <a:r>
              <a:rPr lang="fr-FR" b="1" cap="all" dirty="0"/>
              <a:t>Domaine de Trévallon </a:t>
            </a:r>
            <a:r>
              <a:rPr lang="fr-FR" b="1" cap="all" dirty="0" smtClean="0"/>
              <a:t>IGP Alpilles Rouge 2010 $460 	$460</a:t>
            </a:r>
          </a:p>
          <a:p>
            <a:r>
              <a:rPr lang="fr-FR" b="1" cap="all" dirty="0" smtClean="0"/>
              <a:t>Domaine </a:t>
            </a:r>
            <a:r>
              <a:rPr lang="fr-FR" b="1" cap="all" dirty="0"/>
              <a:t>de Trévallon </a:t>
            </a:r>
            <a:r>
              <a:rPr lang="fr-FR" b="1" cap="all" dirty="0" smtClean="0"/>
              <a:t>IGP Alpilles Rouge 2008	 $440</a:t>
            </a:r>
            <a:endParaRPr lang="en-US" b="1" cap="all" dirty="0"/>
          </a:p>
          <a:p>
            <a:r>
              <a:rPr lang="fr-FR" b="1" cap="all" dirty="0"/>
              <a:t>Domaine de Trévallon </a:t>
            </a:r>
            <a:r>
              <a:rPr lang="fr-FR" b="1" cap="all" dirty="0" smtClean="0"/>
              <a:t>IGP Alpilles Rouge 2003	 $480</a:t>
            </a:r>
            <a:endParaRPr lang="en-US" b="1" cap="all" dirty="0"/>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all" spc="0" normalizeH="0" baseline="0" noProof="0" dirty="0" smtClean="0">
                <a:ln>
                  <a:noFill/>
                </a:ln>
                <a:solidFill>
                  <a:schemeClr val="tx1"/>
                </a:solidFill>
                <a:effectLst/>
                <a:uLnTx/>
                <a:uFillTx/>
                <a:latin typeface="+mj-lt"/>
                <a:ea typeface="+mj-ea"/>
                <a:cs typeface="+mj-cs"/>
              </a:rPr>
              <a:t/>
            </a:r>
            <a:br>
              <a:rPr kumimoji="0" lang="en-US" b="0" i="0" u="none" strike="noStrike" kern="1200" cap="all" spc="0" normalizeH="0" baseline="0" noProof="0" dirty="0" smtClean="0">
                <a:ln>
                  <a:noFill/>
                </a:ln>
                <a:solidFill>
                  <a:schemeClr val="tx1"/>
                </a:solidFill>
                <a:effectLst/>
                <a:uLnTx/>
                <a:uFillTx/>
                <a:latin typeface="+mj-lt"/>
                <a:ea typeface="+mj-ea"/>
                <a:cs typeface="+mj-cs"/>
              </a:rPr>
            </a:br>
            <a:r>
              <a:rPr kumimoji="0" lang="en-US" b="0" i="0" u="none" strike="noStrike" kern="1200" cap="all" spc="0" normalizeH="0" baseline="0" noProof="0" dirty="0" smtClean="0">
                <a:ln>
                  <a:noFill/>
                </a:ln>
                <a:solidFill>
                  <a:schemeClr val="tx1"/>
                </a:solidFill>
                <a:effectLst/>
                <a:uLnTx/>
                <a:uFillTx/>
                <a:latin typeface="+mj-lt"/>
                <a:ea typeface="+mj-ea"/>
                <a:cs typeface="+mj-cs"/>
              </a:rPr>
              <a:t> </a:t>
            </a:r>
            <a:r>
              <a:rPr kumimoji="0" lang="en-US" b="0" i="0" u="none" strike="noStrike" kern="1200" cap="all" spc="0" normalizeH="0" baseline="0" noProof="0" dirty="0" smtClean="0">
                <a:ln>
                  <a:noFill/>
                </a:ln>
                <a:solidFill>
                  <a:schemeClr val="tx2"/>
                </a:solidFill>
                <a:effectLst/>
                <a:uLnTx/>
                <a:uFillTx/>
                <a:latin typeface="+mj-lt"/>
                <a:ea typeface="+mj-ea"/>
                <a:cs typeface="+mj-cs"/>
              </a:rPr>
              <a:t/>
            </a:r>
            <a:br>
              <a:rPr kumimoji="0" lang="en-US" b="0" i="0" u="none" strike="noStrike" kern="1200" cap="all" spc="0" normalizeH="0" baseline="0" noProof="0" dirty="0" smtClean="0">
                <a:ln>
                  <a:noFill/>
                </a:ln>
                <a:solidFill>
                  <a:schemeClr val="tx2"/>
                </a:solidFill>
                <a:effectLst/>
                <a:uLnTx/>
                <a:uFillTx/>
                <a:latin typeface="+mj-lt"/>
                <a:ea typeface="+mj-ea"/>
                <a:cs typeface="+mj-cs"/>
              </a:rPr>
            </a:br>
            <a:endParaRPr kumimoji="0" lang="en-US" b="0" i="0" u="none" strike="noStrike" kern="1200" cap="all" spc="0" normalizeH="0" baseline="0" noProof="0" dirty="0">
              <a:ln>
                <a:noFill/>
              </a:ln>
              <a:solidFill>
                <a:schemeClr val="tx2"/>
              </a:solidFill>
              <a:effectLst/>
              <a:uLnTx/>
              <a:uFillTx/>
              <a:latin typeface="+mj-lt"/>
              <a:ea typeface="+mj-ea"/>
              <a:cs typeface="+mj-cs"/>
            </a:endParaRPr>
          </a:p>
        </p:txBody>
      </p:sp>
      <p:sp>
        <p:nvSpPr>
          <p:cNvPr id="5" name="Rectangle 4"/>
          <p:cNvSpPr/>
          <p:nvPr/>
        </p:nvSpPr>
        <p:spPr>
          <a:xfrm>
            <a:off x="228600" y="2174081"/>
            <a:ext cx="8458200" cy="3693319"/>
          </a:xfrm>
          <a:prstGeom prst="rect">
            <a:avLst/>
          </a:prstGeom>
        </p:spPr>
        <p:txBody>
          <a:bodyPr wrap="square">
            <a:spAutoFit/>
          </a:bodyPr>
          <a:lstStyle/>
          <a:p>
            <a:pPr lvl="0">
              <a:spcBef>
                <a:spcPct val="0"/>
              </a:spcBef>
            </a:pPr>
            <a:r>
              <a:rPr lang="en-US" cap="all" dirty="0" smtClean="0"/>
              <a:t>vines </a:t>
            </a:r>
            <a:r>
              <a:rPr lang="en-US" cap="all" dirty="0"/>
              <a:t>grown in the Trevallon </a:t>
            </a:r>
            <a:r>
              <a:rPr lang="en-US" cap="all" dirty="0" smtClean="0"/>
              <a:t>at </a:t>
            </a:r>
            <a:r>
              <a:rPr lang="en-US" cap="all" dirty="0"/>
              <a:t>the base of the </a:t>
            </a:r>
            <a:endParaRPr lang="en-US" cap="all" dirty="0" smtClean="0"/>
          </a:p>
          <a:p>
            <a:pPr lvl="0">
              <a:spcBef>
                <a:spcPct val="0"/>
              </a:spcBef>
            </a:pPr>
            <a:r>
              <a:rPr lang="en-US" cap="all" dirty="0" smtClean="0"/>
              <a:t>rocky </a:t>
            </a:r>
            <a:r>
              <a:rPr lang="en-US" cap="all" dirty="0"/>
              <a:t>walls of the Alpilles </a:t>
            </a:r>
            <a:r>
              <a:rPr lang="en-US" cap="all" dirty="0" smtClean="0"/>
              <a:t>mountains. </a:t>
            </a:r>
            <a:endParaRPr lang="en-US" cap="all" dirty="0"/>
          </a:p>
          <a:p>
            <a:pPr lvl="0">
              <a:spcBef>
                <a:spcPct val="0"/>
              </a:spcBef>
            </a:pPr>
            <a:endParaRPr lang="en-US" cap="all" dirty="0"/>
          </a:p>
          <a:p>
            <a:pPr lvl="0">
              <a:spcBef>
                <a:spcPct val="0"/>
              </a:spcBef>
            </a:pPr>
            <a:r>
              <a:rPr lang="en-US" cap="all" dirty="0" smtClean="0"/>
              <a:t>very rocky, Limestone-rich vineyards </a:t>
            </a:r>
            <a:r>
              <a:rPr lang="en-US" cap="all" dirty="0"/>
              <a:t>facing north toward </a:t>
            </a:r>
            <a:endParaRPr lang="en-US" cap="all" dirty="0" smtClean="0"/>
          </a:p>
          <a:p>
            <a:pPr lvl="0">
              <a:spcBef>
                <a:spcPct val="0"/>
              </a:spcBef>
            </a:pPr>
            <a:r>
              <a:rPr lang="en-US" cap="all" dirty="0" smtClean="0"/>
              <a:t>the alpilles </a:t>
            </a:r>
            <a:r>
              <a:rPr lang="en-US" cap="all" dirty="0"/>
              <a:t>range</a:t>
            </a:r>
            <a:r>
              <a:rPr lang="en-US" cap="all" dirty="0" smtClean="0"/>
              <a:t>.</a:t>
            </a:r>
            <a:endParaRPr lang="en-US" cap="all" dirty="0"/>
          </a:p>
          <a:p>
            <a:pPr lvl="0">
              <a:spcBef>
                <a:spcPct val="0"/>
              </a:spcBef>
            </a:pPr>
            <a:endParaRPr lang="en-US" cap="all" dirty="0"/>
          </a:p>
          <a:p>
            <a:pPr lvl="0">
              <a:spcBef>
                <a:spcPct val="0"/>
              </a:spcBef>
            </a:pPr>
            <a:r>
              <a:rPr lang="en-US" cap="all" dirty="0" smtClean="0"/>
              <a:t>Whole cluster, wild yeast fermentation. The wine undergoes regular punch-downs and pump-over's of the cap before extended aging. 24 month elevage in combination of foudres and barrel.</a:t>
            </a:r>
          </a:p>
          <a:p>
            <a:pPr lvl="0">
              <a:spcBef>
                <a:spcPct val="0"/>
              </a:spcBef>
            </a:pPr>
            <a:endParaRPr lang="en-US" cap="all" dirty="0"/>
          </a:p>
          <a:p>
            <a:pPr lvl="0">
              <a:spcBef>
                <a:spcPct val="0"/>
              </a:spcBef>
            </a:pPr>
            <a:r>
              <a:rPr lang="en-US" cap="all" dirty="0" smtClean="0"/>
              <a:t>This unique and rebellious blend of 50% Syrah and 50% Cabernet Sauvignon displays transporting aromas of the provencal garrigue and has velvety textures and tannins that promise a long life.  </a:t>
            </a:r>
            <a:endParaRPr lang="en-US" cap="all" dirty="0"/>
          </a:p>
        </p:txBody>
      </p:sp>
      <p:pic>
        <p:nvPicPr>
          <p:cNvPr id="4098" name="Picture 2"/>
          <p:cNvPicPr>
            <a:picLocks noChangeAspect="1" noChangeArrowheads="1"/>
          </p:cNvPicPr>
          <p:nvPr/>
        </p:nvPicPr>
        <p:blipFill>
          <a:blip r:embed="rId2" cstate="print"/>
          <a:srcRect/>
          <a:stretch>
            <a:fillRect/>
          </a:stretch>
        </p:blipFill>
        <p:spPr bwMode="auto">
          <a:xfrm>
            <a:off x="5638800" y="228600"/>
            <a:ext cx="3276600" cy="276479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10600" cy="1447800"/>
          </a:xfrm>
        </p:spPr>
        <p:txBody>
          <a:bodyPr>
            <a:normAutofit fontScale="90000"/>
          </a:bodyPr>
          <a:lstStyle/>
          <a:p>
            <a:r>
              <a:rPr lang="fr-FR" dirty="0" smtClean="0"/>
              <a:t>VdP Bouches-du-Rhone Blanc 2011 </a:t>
            </a:r>
            <a:r>
              <a:rPr lang="en-US" dirty="0" smtClean="0"/>
              <a:t/>
            </a:r>
            <a:br>
              <a:rPr lang="en-US" dirty="0" smtClean="0"/>
            </a:br>
            <a:r>
              <a:rPr lang="en-US" sz="3600" dirty="0" smtClean="0"/>
              <a:t>$640</a:t>
            </a:r>
            <a:endParaRPr lang="en-US" sz="3600" dirty="0"/>
          </a:p>
        </p:txBody>
      </p:sp>
      <p:sp>
        <p:nvSpPr>
          <p:cNvPr id="7" name="Title 1"/>
          <p:cNvSpPr txBox="1">
            <a:spLocks/>
          </p:cNvSpPr>
          <p:nvPr/>
        </p:nvSpPr>
        <p:spPr>
          <a:xfrm>
            <a:off x="304800" y="1295400"/>
            <a:ext cx="5105400" cy="6553200"/>
          </a:xfrm>
          <a:prstGeom prst="rect">
            <a:avLst/>
          </a:prstGeom>
        </p:spPr>
        <p:txBody>
          <a:bodyPr vert="horz" anchor="b">
            <a:normAutofit fontScale="82500" lnSpcReduction="20000"/>
          </a:bodyPr>
          <a:lstStyle/>
          <a:p>
            <a:pPr lvl="0">
              <a:spcBef>
                <a:spcPct val="0"/>
              </a:spcBef>
            </a:pPr>
            <a:r>
              <a:rPr lang="en-US" sz="2000" cap="all" dirty="0">
                <a:latin typeface="+mj-lt"/>
                <a:ea typeface="+mj-ea"/>
                <a:cs typeface="+mj-cs"/>
              </a:rPr>
              <a:t>Marsannay, Roussanne and Chardonnay vines grown in the </a:t>
            </a:r>
            <a:r>
              <a:rPr lang="en-US" sz="2000" cap="all" dirty="0" smtClean="0">
                <a:latin typeface="+mj-lt"/>
                <a:ea typeface="+mj-ea"/>
                <a:cs typeface="+mj-cs"/>
              </a:rPr>
              <a:t>trevallon </a:t>
            </a:r>
            <a:r>
              <a:rPr lang="en-US" sz="2000" cap="all" dirty="0">
                <a:latin typeface="+mj-lt"/>
                <a:ea typeface="+mj-ea"/>
                <a:cs typeface="+mj-cs"/>
              </a:rPr>
              <a:t>at the base of the rocky walls of the Alpilles </a:t>
            </a:r>
            <a:r>
              <a:rPr lang="en-US" sz="2000" cap="all" dirty="0" smtClean="0">
                <a:latin typeface="+mj-lt"/>
                <a:ea typeface="+mj-ea"/>
                <a:cs typeface="+mj-cs"/>
              </a:rPr>
              <a:t>mountains. </a:t>
            </a:r>
          </a:p>
          <a:p>
            <a:pPr lvl="0">
              <a:spcBef>
                <a:spcPct val="0"/>
              </a:spcBef>
            </a:pPr>
            <a:endParaRPr lang="en-US" sz="2000" cap="all" dirty="0">
              <a:latin typeface="+mj-lt"/>
              <a:ea typeface="+mj-ea"/>
              <a:cs typeface="+mj-cs"/>
            </a:endParaRPr>
          </a:p>
          <a:p>
            <a:pPr lvl="0">
              <a:spcBef>
                <a:spcPct val="0"/>
              </a:spcBef>
            </a:pPr>
            <a:r>
              <a:rPr lang="en-US" sz="2000" cap="all" dirty="0" smtClean="0"/>
              <a:t>very rocky, Limestone-rich vineyards facing north toward the alpilles range.</a:t>
            </a:r>
            <a:endParaRPr lang="en-US" sz="2000" cap="all" dirty="0" smtClean="0">
              <a:latin typeface="+mj-lt"/>
              <a:ea typeface="+mj-ea"/>
              <a:cs typeface="+mj-cs"/>
            </a:endParaRPr>
          </a:p>
          <a:p>
            <a:pPr lvl="0">
              <a:spcBef>
                <a:spcPct val="0"/>
              </a:spcBef>
            </a:pPr>
            <a:endParaRPr kumimoji="0" lang="en-US" sz="2000" b="0" i="0" u="none" strike="noStrike" kern="1200" cap="all" spc="0" normalizeH="0" baseline="0" noProof="0" dirty="0">
              <a:ln>
                <a:noFill/>
              </a:ln>
              <a:solidFill>
                <a:schemeClr val="tx1"/>
              </a:solidFill>
              <a:effectLst/>
              <a:uLnTx/>
              <a:uFillTx/>
              <a:latin typeface="+mj-lt"/>
              <a:ea typeface="+mj-ea"/>
              <a:cs typeface="+mj-cs"/>
            </a:endParaRPr>
          </a:p>
          <a:p>
            <a:pPr lvl="0">
              <a:spcBef>
                <a:spcPct val="0"/>
              </a:spcBef>
            </a:pPr>
            <a:r>
              <a:rPr lang="en-US" sz="2000" cap="all" dirty="0">
                <a:latin typeface="+mj-lt"/>
                <a:ea typeface="+mj-ea"/>
                <a:cs typeface="+mj-cs"/>
              </a:rPr>
              <a:t>Whole cluster, wild yeast fermentation. </a:t>
            </a:r>
            <a:endParaRPr lang="en-US" sz="2000" cap="all" dirty="0" smtClean="0">
              <a:latin typeface="+mj-lt"/>
              <a:ea typeface="+mj-ea"/>
              <a:cs typeface="+mj-cs"/>
            </a:endParaRPr>
          </a:p>
          <a:p>
            <a:pPr lvl="0">
              <a:spcBef>
                <a:spcPct val="0"/>
              </a:spcBef>
            </a:pPr>
            <a:endParaRPr lang="en-US" sz="2000" cap="all" dirty="0">
              <a:latin typeface="+mj-lt"/>
              <a:ea typeface="+mj-ea"/>
              <a:cs typeface="+mj-cs"/>
            </a:endParaRPr>
          </a:p>
          <a:p>
            <a:pPr lvl="0">
              <a:spcBef>
                <a:spcPct val="0"/>
              </a:spcBef>
            </a:pPr>
            <a:r>
              <a:rPr lang="en-US" sz="2000" cap="all" dirty="0" smtClean="0">
                <a:latin typeface="+mj-lt"/>
                <a:ea typeface="+mj-ea"/>
                <a:cs typeface="+mj-cs"/>
              </a:rPr>
              <a:t>Very limited due to low yields of 20 hectolitres/hectare.</a:t>
            </a:r>
          </a:p>
          <a:p>
            <a:pPr lvl="0">
              <a:spcBef>
                <a:spcPct val="0"/>
              </a:spcBef>
            </a:pPr>
            <a:endParaRPr lang="en-US" sz="2000" cap="all" dirty="0">
              <a:latin typeface="+mj-lt"/>
              <a:ea typeface="+mj-ea"/>
              <a:cs typeface="+mj-cs"/>
            </a:endParaRPr>
          </a:p>
          <a:p>
            <a:pPr lvl="0">
              <a:spcBef>
                <a:spcPct val="0"/>
              </a:spcBef>
            </a:pPr>
            <a:r>
              <a:rPr lang="en-US" sz="2000" cap="all" dirty="0" smtClean="0">
                <a:latin typeface="+mj-lt"/>
                <a:ea typeface="+mj-ea"/>
                <a:cs typeface="+mj-cs"/>
              </a:rPr>
              <a:t>The fact that the vines are grown on north-facing slopes gives incredible freshness and imparts a minerality and elegance to the Marsanne grape comparable with that found in a Hermitage white.  The Roussanne is typically acidic and develops aromas of verbena, citronnella and honeysuckle. Eloi likens the addition of Chardonnay to “adding salt and pepper to a dish”.</a:t>
            </a:r>
          </a:p>
          <a:p>
            <a:pPr lvl="0">
              <a:spcBef>
                <a:spcPct val="0"/>
              </a:spcBef>
            </a:pPr>
            <a:endParaRPr lang="en-US" sz="2000" cap="all" dirty="0" smtClean="0">
              <a:latin typeface="+mj-lt"/>
              <a:ea typeface="+mj-ea"/>
              <a:cs typeface="+mj-cs"/>
            </a:endParaRPr>
          </a:p>
          <a:p>
            <a:pPr lvl="0">
              <a:spcBef>
                <a:spcPct val="0"/>
              </a:spcBef>
            </a:pPr>
            <a:r>
              <a:rPr kumimoji="0" lang="en-US" sz="2000" b="0" i="0" u="none" strike="noStrike" kern="1200" cap="all" spc="0" normalizeH="0" baseline="0" noProof="0" dirty="0" smtClean="0">
                <a:ln>
                  <a:noFill/>
                </a:ln>
                <a:solidFill>
                  <a:schemeClr val="tx1"/>
                </a:solidFill>
                <a:effectLst/>
                <a:uLnTx/>
                <a:uFillTx/>
                <a:latin typeface="+mj-lt"/>
                <a:ea typeface="+mj-ea"/>
                <a:cs typeface="+mj-cs"/>
              </a:rPr>
              <a:t/>
            </a:r>
            <a:br>
              <a:rPr kumimoji="0" lang="en-US" sz="2000" b="0" i="0" u="none" strike="noStrike" kern="1200" cap="all" spc="0" normalizeH="0" baseline="0" noProof="0" dirty="0" smtClean="0">
                <a:ln>
                  <a:noFill/>
                </a:ln>
                <a:solidFill>
                  <a:schemeClr val="tx1"/>
                </a:solidFill>
                <a:effectLst/>
                <a:uLnTx/>
                <a:uFillTx/>
                <a:latin typeface="+mj-lt"/>
                <a:ea typeface="+mj-ea"/>
                <a:cs typeface="+mj-cs"/>
              </a:rPr>
            </a:br>
            <a:r>
              <a:rPr kumimoji="0" lang="en-US" sz="2000" b="0" i="0" u="none" strike="noStrike" kern="1200" cap="all" spc="0" normalizeH="0" baseline="0" noProof="0" dirty="0" smtClean="0">
                <a:ln>
                  <a:noFill/>
                </a:ln>
                <a:solidFill>
                  <a:schemeClr val="tx1"/>
                </a:solidFill>
                <a:effectLst/>
                <a:uLnTx/>
                <a:uFillTx/>
                <a:latin typeface="+mj-lt"/>
                <a:ea typeface="+mj-ea"/>
                <a:cs typeface="+mj-cs"/>
              </a:rPr>
              <a:t/>
            </a:r>
            <a:br>
              <a:rPr kumimoji="0" lang="en-US" sz="2000" b="0" i="0" u="none" strike="noStrike" kern="1200" cap="all" spc="0" normalizeH="0" baseline="0" noProof="0" dirty="0" smtClean="0">
                <a:ln>
                  <a:noFill/>
                </a:ln>
                <a:solidFill>
                  <a:schemeClr val="tx1"/>
                </a:solidFill>
                <a:effectLst/>
                <a:uLnTx/>
                <a:uFillTx/>
                <a:latin typeface="+mj-lt"/>
                <a:ea typeface="+mj-ea"/>
                <a:cs typeface="+mj-cs"/>
              </a:rPr>
            </a:br>
            <a:r>
              <a:rPr kumimoji="0" lang="en-US" sz="2400" b="0" i="0" u="none" strike="noStrike" kern="1200" cap="all" spc="0" normalizeH="0" baseline="0" noProof="0" dirty="0" smtClean="0">
                <a:ln>
                  <a:noFill/>
                </a:ln>
                <a:solidFill>
                  <a:schemeClr val="tx1"/>
                </a:solidFill>
                <a:effectLst/>
                <a:uLnTx/>
                <a:uFillTx/>
                <a:latin typeface="+mj-lt"/>
                <a:ea typeface="+mj-ea"/>
                <a:cs typeface="+mj-cs"/>
              </a:rPr>
              <a:t/>
            </a:r>
            <a:br>
              <a:rPr kumimoji="0" lang="en-US" sz="2400" b="0" i="0" u="none" strike="noStrike" kern="1200" cap="all" spc="0" normalizeH="0" baseline="0" noProof="0" dirty="0" smtClean="0">
                <a:ln>
                  <a:noFill/>
                </a:ln>
                <a:solidFill>
                  <a:schemeClr val="tx1"/>
                </a:solidFill>
                <a:effectLst/>
                <a:uLnTx/>
                <a:uFillTx/>
                <a:latin typeface="+mj-lt"/>
                <a:ea typeface="+mj-ea"/>
                <a:cs typeface="+mj-cs"/>
              </a:rPr>
            </a:br>
            <a:r>
              <a:rPr kumimoji="0" lang="en-US" sz="2400" b="0" i="0" u="none" strike="noStrike" kern="1200" cap="all" spc="0" normalizeH="0" baseline="0" noProof="0" dirty="0" smtClean="0">
                <a:ln>
                  <a:noFill/>
                </a:ln>
                <a:solidFill>
                  <a:schemeClr val="tx1"/>
                </a:solidFill>
                <a:effectLst/>
                <a:uLnTx/>
                <a:uFillTx/>
                <a:latin typeface="+mj-lt"/>
                <a:ea typeface="+mj-ea"/>
                <a:cs typeface="+mj-cs"/>
              </a:rPr>
              <a:t/>
            </a:r>
            <a:br>
              <a:rPr kumimoji="0" lang="en-US" sz="2400" b="0" i="0" u="none" strike="noStrike" kern="1200" cap="all" spc="0" normalizeH="0" baseline="0" noProof="0" dirty="0" smtClean="0">
                <a:ln>
                  <a:noFill/>
                </a:ln>
                <a:solidFill>
                  <a:schemeClr val="tx1"/>
                </a:solidFill>
                <a:effectLst/>
                <a:uLnTx/>
                <a:uFillTx/>
                <a:latin typeface="+mj-lt"/>
                <a:ea typeface="+mj-ea"/>
                <a:cs typeface="+mj-cs"/>
              </a:rPr>
            </a:br>
            <a:r>
              <a:rPr kumimoji="0" lang="en-US" sz="2200" b="0" i="0" u="none" strike="noStrike" kern="1200" cap="all" spc="0" normalizeH="0" baseline="0" noProof="0" dirty="0" smtClean="0">
                <a:ln>
                  <a:noFill/>
                </a:ln>
                <a:solidFill>
                  <a:schemeClr val="tx1"/>
                </a:solidFill>
                <a:effectLst/>
                <a:uLnTx/>
                <a:uFillTx/>
                <a:latin typeface="+mj-lt"/>
                <a:ea typeface="+mj-ea"/>
                <a:cs typeface="+mj-cs"/>
              </a:rPr>
              <a:t/>
            </a:r>
            <a:br>
              <a:rPr kumimoji="0" lang="en-US" sz="2200" b="0" i="0" u="none" strike="noStrike" kern="1200" cap="all" spc="0" normalizeH="0" baseline="0" noProof="0" dirty="0" smtClean="0">
                <a:ln>
                  <a:noFill/>
                </a:ln>
                <a:solidFill>
                  <a:schemeClr val="tx1"/>
                </a:solidFill>
                <a:effectLst/>
                <a:uLnTx/>
                <a:uFillTx/>
                <a:latin typeface="+mj-lt"/>
                <a:ea typeface="+mj-ea"/>
                <a:cs typeface="+mj-cs"/>
              </a:rPr>
            </a:br>
            <a:r>
              <a:rPr kumimoji="0" lang="en-US" sz="2200" b="0" i="0" u="none" strike="noStrike" kern="1200" cap="all" spc="0" normalizeH="0" baseline="0" noProof="0" dirty="0" smtClean="0">
                <a:ln>
                  <a:noFill/>
                </a:ln>
                <a:solidFill>
                  <a:schemeClr val="tx1"/>
                </a:solidFill>
                <a:effectLst/>
                <a:uLnTx/>
                <a:uFillTx/>
                <a:latin typeface="+mj-lt"/>
                <a:ea typeface="+mj-ea"/>
                <a:cs typeface="+mj-cs"/>
              </a:rPr>
              <a:t> </a:t>
            </a:r>
            <a:r>
              <a:rPr kumimoji="0" lang="en-US" sz="4400" b="0" i="0" u="none" strike="noStrike" kern="1200" cap="all" spc="0" normalizeH="0" baseline="0" noProof="0" dirty="0" smtClean="0">
                <a:ln>
                  <a:noFill/>
                </a:ln>
                <a:solidFill>
                  <a:schemeClr val="tx2"/>
                </a:solidFill>
                <a:effectLst/>
                <a:uLnTx/>
                <a:uFillTx/>
                <a:latin typeface="+mj-lt"/>
                <a:ea typeface="+mj-ea"/>
                <a:cs typeface="+mj-cs"/>
              </a:rPr>
              <a:t/>
            </a:r>
            <a:br>
              <a:rPr kumimoji="0" lang="en-US" sz="4400" b="0" i="0" u="none" strike="noStrike" kern="1200" cap="all" spc="0" normalizeH="0" baseline="0" noProof="0" dirty="0" smtClean="0">
                <a:ln>
                  <a:noFill/>
                </a:ln>
                <a:solidFill>
                  <a:schemeClr val="tx2"/>
                </a:solidFill>
                <a:effectLst/>
                <a:uLnTx/>
                <a:uFillTx/>
                <a:latin typeface="+mj-lt"/>
                <a:ea typeface="+mj-ea"/>
                <a:cs typeface="+mj-cs"/>
              </a:rPr>
            </a:br>
            <a:endParaRPr kumimoji="0" lang="en-US" sz="4400" b="0" i="0" u="none" strike="noStrike" kern="1200" cap="all" spc="0" normalizeH="0" baseline="0" noProof="0" dirty="0">
              <a:ln>
                <a:noFill/>
              </a:ln>
              <a:solidFill>
                <a:schemeClr val="tx2"/>
              </a:solidFill>
              <a:effectLst/>
              <a:uLnTx/>
              <a:uFillTx/>
              <a:latin typeface="+mj-lt"/>
              <a:ea typeface="+mj-ea"/>
              <a:cs typeface="+mj-cs"/>
            </a:endParaRPr>
          </a:p>
        </p:txBody>
      </p:sp>
      <p:pic>
        <p:nvPicPr>
          <p:cNvPr id="2051" name="Picture 3"/>
          <p:cNvPicPr>
            <a:picLocks noChangeAspect="1" noChangeArrowheads="1"/>
          </p:cNvPicPr>
          <p:nvPr/>
        </p:nvPicPr>
        <p:blipFill>
          <a:blip r:embed="rId2" cstate="print"/>
          <a:srcRect/>
          <a:stretch>
            <a:fillRect/>
          </a:stretch>
        </p:blipFill>
        <p:spPr bwMode="auto">
          <a:xfrm>
            <a:off x="5736134" y="1447800"/>
            <a:ext cx="2874466" cy="40814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6477000" cy="1447800"/>
          </a:xfrm>
        </p:spPr>
        <p:txBody>
          <a:bodyPr>
            <a:normAutofit fontScale="90000"/>
          </a:bodyPr>
          <a:lstStyle/>
          <a:p>
            <a:r>
              <a:rPr lang="en-US" dirty="0" smtClean="0"/>
              <a:t>On the very special labels</a:t>
            </a:r>
            <a:br>
              <a:rPr lang="en-US" dirty="0" smtClean="0"/>
            </a:br>
            <a:endParaRPr lang="en-US" sz="3600" dirty="0"/>
          </a:p>
        </p:txBody>
      </p:sp>
      <p:sp>
        <p:nvSpPr>
          <p:cNvPr id="7" name="Title 1"/>
          <p:cNvSpPr txBox="1">
            <a:spLocks/>
          </p:cNvSpPr>
          <p:nvPr/>
        </p:nvSpPr>
        <p:spPr>
          <a:xfrm>
            <a:off x="5334000" y="1066800"/>
            <a:ext cx="3352800" cy="6019800"/>
          </a:xfrm>
          <a:prstGeom prst="rect">
            <a:avLst/>
          </a:prstGeom>
        </p:spPr>
        <p:txBody>
          <a:bodyPr vert="horz" anchor="b">
            <a:normAutofit fontScale="90000" lnSpcReduction="10000"/>
          </a:bodyPr>
          <a:lstStyle/>
          <a:p>
            <a:pPr>
              <a:spcBef>
                <a:spcPct val="0"/>
              </a:spcBef>
            </a:pPr>
            <a:r>
              <a:rPr lang="en-US" cap="all" dirty="0"/>
              <a:t>The now iconic Trévallon labels first appeared in the 1996 vintage. </a:t>
            </a:r>
            <a:endParaRPr lang="en-US" cap="all" dirty="0" smtClean="0"/>
          </a:p>
          <a:p>
            <a:pPr>
              <a:spcBef>
                <a:spcPct val="0"/>
              </a:spcBef>
            </a:pPr>
            <a:endParaRPr lang="en-US" cap="all" dirty="0"/>
          </a:p>
          <a:p>
            <a:pPr>
              <a:spcBef>
                <a:spcPct val="0"/>
              </a:spcBef>
            </a:pPr>
            <a:r>
              <a:rPr lang="en-US" cap="all" dirty="0" smtClean="0"/>
              <a:t>They </a:t>
            </a:r>
            <a:r>
              <a:rPr lang="en-US" cap="all" dirty="0"/>
              <a:t>were designed by René Dürrbach, Eloi’s father, who died in 1999 at age 89. He was an artist and sculptor who counted Fernand Leger, Robert Delaunay and Pablo Picasso amongst his friends.  </a:t>
            </a:r>
            <a:endParaRPr lang="en-US" cap="all" dirty="0" smtClean="0"/>
          </a:p>
          <a:p>
            <a:pPr>
              <a:spcBef>
                <a:spcPct val="0"/>
              </a:spcBef>
            </a:pPr>
            <a:endParaRPr lang="en-US" cap="all" dirty="0"/>
          </a:p>
          <a:p>
            <a:pPr>
              <a:spcBef>
                <a:spcPct val="0"/>
              </a:spcBef>
            </a:pPr>
            <a:r>
              <a:rPr lang="en-US" cap="all" dirty="0" smtClean="0"/>
              <a:t>Eloi </a:t>
            </a:r>
            <a:r>
              <a:rPr lang="en-US" cap="all" dirty="0"/>
              <a:t>presented him with 50 labels and he started drawing on </a:t>
            </a:r>
            <a:r>
              <a:rPr lang="en-US" cap="all" dirty="0" smtClean="0"/>
              <a:t>them according </a:t>
            </a:r>
            <a:r>
              <a:rPr lang="en-US" cap="all" dirty="0"/>
              <a:t>to his inspiration.  Each year the family chooses a label which they feel corresponds to the characteristics of the vintage.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all" spc="0" normalizeH="0" baseline="0" noProof="0" dirty="0" smtClean="0">
                <a:ln>
                  <a:noFill/>
                </a:ln>
                <a:solidFill>
                  <a:schemeClr val="tx1"/>
                </a:solidFill>
                <a:effectLst/>
                <a:uLnTx/>
                <a:uFillTx/>
                <a:latin typeface="+mj-lt"/>
                <a:ea typeface="+mj-ea"/>
                <a:cs typeface="+mj-cs"/>
              </a:rPr>
              <a:t/>
            </a:r>
            <a:br>
              <a:rPr kumimoji="0" lang="en-US" sz="2400" b="0" i="0" u="none" strike="noStrike" kern="1200" cap="all" spc="0" normalizeH="0" baseline="0" noProof="0" dirty="0" smtClean="0">
                <a:ln>
                  <a:noFill/>
                </a:ln>
                <a:solidFill>
                  <a:schemeClr val="tx1"/>
                </a:solidFill>
                <a:effectLst/>
                <a:uLnTx/>
                <a:uFillTx/>
                <a:latin typeface="+mj-lt"/>
                <a:ea typeface="+mj-ea"/>
                <a:cs typeface="+mj-cs"/>
              </a:rPr>
            </a:br>
            <a:r>
              <a:rPr kumimoji="0" lang="en-US" sz="2400" b="0" i="0" u="none" strike="noStrike" kern="1200" cap="all" spc="0" normalizeH="0" baseline="0" noProof="0" dirty="0" smtClean="0">
                <a:ln>
                  <a:noFill/>
                </a:ln>
                <a:solidFill>
                  <a:schemeClr val="tx1"/>
                </a:solidFill>
                <a:effectLst/>
                <a:uLnTx/>
                <a:uFillTx/>
                <a:latin typeface="+mj-lt"/>
                <a:ea typeface="+mj-ea"/>
                <a:cs typeface="+mj-cs"/>
              </a:rPr>
              <a:t/>
            </a:r>
            <a:br>
              <a:rPr kumimoji="0" lang="en-US" sz="2400" b="0" i="0" u="none" strike="noStrike" kern="1200" cap="all" spc="0" normalizeH="0" baseline="0" noProof="0" dirty="0" smtClean="0">
                <a:ln>
                  <a:noFill/>
                </a:ln>
                <a:solidFill>
                  <a:schemeClr val="tx1"/>
                </a:solidFill>
                <a:effectLst/>
                <a:uLnTx/>
                <a:uFillTx/>
                <a:latin typeface="+mj-lt"/>
                <a:ea typeface="+mj-ea"/>
                <a:cs typeface="+mj-cs"/>
              </a:rPr>
            </a:br>
            <a:r>
              <a:rPr kumimoji="0" lang="en-US" sz="2200" b="0" i="0" u="none" strike="noStrike" kern="1200" cap="all" spc="0" normalizeH="0" baseline="0" noProof="0" dirty="0" smtClean="0">
                <a:ln>
                  <a:noFill/>
                </a:ln>
                <a:solidFill>
                  <a:schemeClr val="tx1"/>
                </a:solidFill>
                <a:effectLst/>
                <a:uLnTx/>
                <a:uFillTx/>
                <a:latin typeface="+mj-lt"/>
                <a:ea typeface="+mj-ea"/>
                <a:cs typeface="+mj-cs"/>
              </a:rPr>
              <a:t/>
            </a:r>
            <a:br>
              <a:rPr kumimoji="0" lang="en-US" sz="2200" b="0" i="0" u="none" strike="noStrike" kern="1200" cap="all" spc="0" normalizeH="0" baseline="0" noProof="0" dirty="0" smtClean="0">
                <a:ln>
                  <a:noFill/>
                </a:ln>
                <a:solidFill>
                  <a:schemeClr val="tx1"/>
                </a:solidFill>
                <a:effectLst/>
                <a:uLnTx/>
                <a:uFillTx/>
                <a:latin typeface="+mj-lt"/>
                <a:ea typeface="+mj-ea"/>
                <a:cs typeface="+mj-cs"/>
              </a:rPr>
            </a:br>
            <a:r>
              <a:rPr kumimoji="0" lang="en-US" sz="2200" b="0" i="0" u="none" strike="noStrike" kern="1200" cap="all" spc="0" normalizeH="0" baseline="0" noProof="0" dirty="0" smtClean="0">
                <a:ln>
                  <a:noFill/>
                </a:ln>
                <a:solidFill>
                  <a:schemeClr val="tx1"/>
                </a:solidFill>
                <a:effectLst/>
                <a:uLnTx/>
                <a:uFillTx/>
                <a:latin typeface="+mj-lt"/>
                <a:ea typeface="+mj-ea"/>
                <a:cs typeface="+mj-cs"/>
              </a:rPr>
              <a:t> </a:t>
            </a:r>
            <a:r>
              <a:rPr kumimoji="0" lang="en-US" sz="4400" b="0" i="0" u="none" strike="noStrike" kern="1200" cap="all" spc="0" normalizeH="0" baseline="0" noProof="0" dirty="0" smtClean="0">
                <a:ln>
                  <a:noFill/>
                </a:ln>
                <a:solidFill>
                  <a:schemeClr val="tx2"/>
                </a:solidFill>
                <a:effectLst/>
                <a:uLnTx/>
                <a:uFillTx/>
                <a:latin typeface="+mj-lt"/>
                <a:ea typeface="+mj-ea"/>
                <a:cs typeface="+mj-cs"/>
              </a:rPr>
              <a:t/>
            </a:r>
            <a:br>
              <a:rPr kumimoji="0" lang="en-US" sz="4400" b="0" i="0" u="none" strike="noStrike" kern="1200" cap="all" spc="0" normalizeH="0" baseline="0" noProof="0" dirty="0" smtClean="0">
                <a:ln>
                  <a:noFill/>
                </a:ln>
                <a:solidFill>
                  <a:schemeClr val="tx2"/>
                </a:solidFill>
                <a:effectLst/>
                <a:uLnTx/>
                <a:uFillTx/>
                <a:latin typeface="+mj-lt"/>
                <a:ea typeface="+mj-ea"/>
                <a:cs typeface="+mj-cs"/>
              </a:rPr>
            </a:br>
            <a:endParaRPr kumimoji="0" lang="en-US" sz="4400" b="0" i="0" u="none" strike="noStrike" kern="1200" cap="all" spc="0" normalizeH="0" baseline="0" noProof="0" dirty="0">
              <a:ln>
                <a:noFill/>
              </a:ln>
              <a:solidFill>
                <a:schemeClr val="tx2"/>
              </a:solidFill>
              <a:effectLst/>
              <a:uLnTx/>
              <a:uFillTx/>
              <a:latin typeface="+mj-lt"/>
              <a:ea typeface="+mj-ea"/>
              <a:cs typeface="+mj-cs"/>
            </a:endParaRPr>
          </a:p>
        </p:txBody>
      </p:sp>
      <p:pic>
        <p:nvPicPr>
          <p:cNvPr id="3074" name="Picture 2"/>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380999" y="1223963"/>
            <a:ext cx="2339703" cy="3948249"/>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3" cstate="print"/>
          <a:srcRect/>
          <a:stretch>
            <a:fillRect/>
          </a:stretch>
        </p:blipFill>
        <p:spPr bwMode="auto">
          <a:xfrm>
            <a:off x="2667000" y="1219200"/>
            <a:ext cx="2362200" cy="394824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108</TotalTime>
  <Words>492</Words>
  <Application>Microsoft Office PowerPoint</Application>
  <PresentationFormat>On-screen Show (4:3)</PresentationFormat>
  <Paragraphs>44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Median</vt:lpstr>
      <vt:lpstr>POLANER SELECTIONS APRIL 5, 2013</vt:lpstr>
      <vt:lpstr>HISTORY </vt:lpstr>
      <vt:lpstr>IGP Alpilles Rouge  </vt:lpstr>
      <vt:lpstr>VdP Bouches-du-Rhone Blanc 2011  $640</vt:lpstr>
      <vt:lpstr>On the very special labels </vt:lpstr>
    </vt:vector>
  </TitlesOfParts>
  <Company>Polaner Selections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POLANER SELECTIONS APRIL 5, 2013</dc:title>
  <dc:creator>Whitney Schubert</dc:creator>
  <cp:lastModifiedBy>Whitney Schubert</cp:lastModifiedBy>
  <cp:revision>22</cp:revision>
  <dcterms:created xsi:type="dcterms:W3CDTF">2013-04-04T20:17:35Z</dcterms:created>
  <dcterms:modified xsi:type="dcterms:W3CDTF">2013-04-05T14:11:32Z</dcterms:modified>
</cp:coreProperties>
</file>